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8" r:id="rId4"/>
  </p:sldMasterIdLst>
  <p:notesMasterIdLst>
    <p:notesMasterId r:id="rId26"/>
  </p:notesMasterIdLst>
  <p:sldIdLst>
    <p:sldId id="256" r:id="rId5"/>
    <p:sldId id="366" r:id="rId6"/>
    <p:sldId id="328" r:id="rId7"/>
    <p:sldId id="334" r:id="rId8"/>
    <p:sldId id="373" r:id="rId9"/>
    <p:sldId id="327" r:id="rId10"/>
    <p:sldId id="261" r:id="rId11"/>
    <p:sldId id="349" r:id="rId12"/>
    <p:sldId id="350" r:id="rId13"/>
    <p:sldId id="381" r:id="rId14"/>
    <p:sldId id="368" r:id="rId15"/>
    <p:sldId id="369" r:id="rId16"/>
    <p:sldId id="376" r:id="rId17"/>
    <p:sldId id="365" r:id="rId18"/>
    <p:sldId id="372" r:id="rId19"/>
    <p:sldId id="370" r:id="rId20"/>
    <p:sldId id="378" r:id="rId21"/>
    <p:sldId id="380" r:id="rId22"/>
    <p:sldId id="375" r:id="rId23"/>
    <p:sldId id="374" r:id="rId24"/>
    <p:sldId id="3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4" d="100"/>
          <a:sy n="114" d="100"/>
        </p:scale>
        <p:origin x="474"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2A5FC-E1F5-47E7-A1FA-39BDC05E031D}"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09495-6F1E-464E-B40B-EC31A3A512F5}" type="slidenum">
              <a:rPr lang="en-US" smtClean="0"/>
              <a:t>‹#›</a:t>
            </a:fld>
            <a:endParaRPr lang="en-US"/>
          </a:p>
        </p:txBody>
      </p:sp>
    </p:spTree>
    <p:extLst>
      <p:ext uri="{BB962C8B-B14F-4D97-AF65-F5344CB8AC3E}">
        <p14:creationId xmlns:p14="http://schemas.microsoft.com/office/powerpoint/2010/main" val="271518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409495-6F1E-464E-B40B-EC31A3A512F5}" type="slidenum">
              <a:rPr lang="en-US" smtClean="0"/>
              <a:t>11</a:t>
            </a:fld>
            <a:endParaRPr lang="en-US"/>
          </a:p>
        </p:txBody>
      </p:sp>
    </p:spTree>
    <p:extLst>
      <p:ext uri="{BB962C8B-B14F-4D97-AF65-F5344CB8AC3E}">
        <p14:creationId xmlns:p14="http://schemas.microsoft.com/office/powerpoint/2010/main" val="1469723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409495-6F1E-464E-B40B-EC31A3A512F5}" type="slidenum">
              <a:rPr lang="en-US" smtClean="0"/>
              <a:t>20</a:t>
            </a:fld>
            <a:endParaRPr lang="en-US"/>
          </a:p>
        </p:txBody>
      </p:sp>
    </p:spTree>
    <p:extLst>
      <p:ext uri="{BB962C8B-B14F-4D97-AF65-F5344CB8AC3E}">
        <p14:creationId xmlns:p14="http://schemas.microsoft.com/office/powerpoint/2010/main" val="921553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409495-6F1E-464E-B40B-EC31A3A512F5}" type="slidenum">
              <a:rPr lang="en-US" smtClean="0"/>
              <a:t>21</a:t>
            </a:fld>
            <a:endParaRPr lang="en-US"/>
          </a:p>
        </p:txBody>
      </p:sp>
    </p:spTree>
    <p:extLst>
      <p:ext uri="{BB962C8B-B14F-4D97-AF65-F5344CB8AC3E}">
        <p14:creationId xmlns:p14="http://schemas.microsoft.com/office/powerpoint/2010/main" val="41568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409495-6F1E-464E-B40B-EC31A3A512F5}" type="slidenum">
              <a:rPr lang="en-US" smtClean="0"/>
              <a:t>12</a:t>
            </a:fld>
            <a:endParaRPr lang="en-US"/>
          </a:p>
        </p:txBody>
      </p:sp>
    </p:spTree>
    <p:extLst>
      <p:ext uri="{BB962C8B-B14F-4D97-AF65-F5344CB8AC3E}">
        <p14:creationId xmlns:p14="http://schemas.microsoft.com/office/powerpoint/2010/main" val="215423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409495-6F1E-464E-B40B-EC31A3A512F5}" type="slidenum">
              <a:rPr lang="en-US" smtClean="0"/>
              <a:t>13</a:t>
            </a:fld>
            <a:endParaRPr lang="en-US"/>
          </a:p>
        </p:txBody>
      </p:sp>
    </p:spTree>
    <p:extLst>
      <p:ext uri="{BB962C8B-B14F-4D97-AF65-F5344CB8AC3E}">
        <p14:creationId xmlns:p14="http://schemas.microsoft.com/office/powerpoint/2010/main" val="183993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dollars strengthen the county’s ability to fund the implementation of climate adaptation and resilience measures, and they can help address inequities, including the fact that property owners have access to cost-saving locally produced solar electricity - renters do not. </a:t>
            </a:r>
          </a:p>
        </p:txBody>
      </p:sp>
      <p:sp>
        <p:nvSpPr>
          <p:cNvPr id="4" name="Slide Number Placeholder 3"/>
          <p:cNvSpPr>
            <a:spLocks noGrp="1"/>
          </p:cNvSpPr>
          <p:nvPr>
            <p:ph type="sldNum" sz="quarter" idx="5"/>
          </p:nvPr>
        </p:nvSpPr>
        <p:spPr/>
        <p:txBody>
          <a:bodyPr/>
          <a:lstStyle/>
          <a:p>
            <a:fld id="{BE409495-6F1E-464E-B40B-EC31A3A512F5}" type="slidenum">
              <a:rPr lang="en-US" smtClean="0"/>
              <a:t>14</a:t>
            </a:fld>
            <a:endParaRPr lang="en-US"/>
          </a:p>
        </p:txBody>
      </p:sp>
    </p:spTree>
    <p:extLst>
      <p:ext uri="{BB962C8B-B14F-4D97-AF65-F5344CB8AC3E}">
        <p14:creationId xmlns:p14="http://schemas.microsoft.com/office/powerpoint/2010/main" val="549211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local electric systems will include sources and storage. Local grids will adapt. The alternative is “grid defection”. </a:t>
            </a:r>
          </a:p>
          <a:p>
            <a:r>
              <a:rPr lang="en-US" dirty="0"/>
              <a:t>California cities served by municipal utilities have more flexibility and control to plan and implement local renewable energy transitions and capture economic benefits for their communities.** Will they?</a:t>
            </a:r>
          </a:p>
          <a:p>
            <a:r>
              <a:rPr lang="en-US" dirty="0"/>
              <a:t>Municipalization, which could empower local renewable energy transitions served by regional monopolies is still stymied at the city and county level in California.*  So, change may have to proceed at the grid edge.</a:t>
            </a:r>
          </a:p>
          <a:p>
            <a:r>
              <a:rPr lang="en-US" dirty="0"/>
              <a:t>Collaboration is required when you do not have complete control.</a:t>
            </a:r>
          </a:p>
          <a:p>
            <a:r>
              <a:rPr lang="en-US" dirty="0"/>
              <a:t>**Collaborative municipalization of grid assets prior to deployment in newly developed residential, commercial or industrial areas is a more focused and selective approach to local government engagement in providing energy services.</a:t>
            </a:r>
          </a:p>
          <a:p>
            <a:r>
              <a:rPr lang="en-US" dirty="0"/>
              <a:t>*New municipal utilities are not being formed in California, in part because Community Choice, which has the perceived benefit of local control, can be implemented with minimal local government financial exposure. </a:t>
            </a:r>
          </a:p>
          <a:p>
            <a:endParaRPr lang="en-US" dirty="0"/>
          </a:p>
          <a:p>
            <a:endParaRPr lang="en-US" dirty="0"/>
          </a:p>
        </p:txBody>
      </p:sp>
      <p:sp>
        <p:nvSpPr>
          <p:cNvPr id="4" name="Slide Number Placeholder 3"/>
          <p:cNvSpPr>
            <a:spLocks noGrp="1"/>
          </p:cNvSpPr>
          <p:nvPr>
            <p:ph type="sldNum" sz="quarter" idx="5"/>
          </p:nvPr>
        </p:nvSpPr>
        <p:spPr/>
        <p:txBody>
          <a:bodyPr/>
          <a:lstStyle/>
          <a:p>
            <a:fld id="{BE409495-6F1E-464E-B40B-EC31A3A512F5}" type="slidenum">
              <a:rPr lang="en-US" smtClean="0"/>
              <a:t>15</a:t>
            </a:fld>
            <a:endParaRPr lang="en-US"/>
          </a:p>
        </p:txBody>
      </p:sp>
    </p:spTree>
    <p:extLst>
      <p:ext uri="{BB962C8B-B14F-4D97-AF65-F5344CB8AC3E}">
        <p14:creationId xmlns:p14="http://schemas.microsoft.com/office/powerpoint/2010/main" val="457676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Carbon intensities of major energy sources vary widely, both generically, and project-by-project.  The figure shows carbon intensities for current and emerging transportation fuels.   Bio-methane produced from organic waste streams has widely varying carbon intensities, some deeply negative and some modestly positive, depending on project design and operation.  The figure shows that substituting bio-methane,  aka renewable natural gas (RNG), for diesel fuel has the greatest potential decarbonization benefit in the transport sector.  Other recent studies suggest that sufficient bio-methane production feedstocks are available to support significant substitution of bio-methane for natural gas (aka geologic methane) for building space and water heating.</a:t>
            </a:r>
          </a:p>
          <a:p>
            <a:pPr marL="171450" indent="-171450">
              <a:buFont typeface="Arial" panose="020B0604020202020204" pitchFamily="34" charset="0"/>
              <a:buChar char="•"/>
            </a:pPr>
            <a:r>
              <a:rPr lang="en-US" dirty="0"/>
              <a:t>To avoid mismatches between local electricity usage and local solar electricity supply, it now makes more sense to encourage on-site energy storage investments and allow predictable amounts of net annual solar electricity supply to feed into local grids during high usage periods and be credited at fair prices.   </a:t>
            </a:r>
          </a:p>
          <a:p>
            <a:pPr marL="171450" indent="-171450">
              <a:buFont typeface="Arial" panose="020B0604020202020204" pitchFamily="34" charset="0"/>
              <a:buChar char="•"/>
            </a:pPr>
            <a:r>
              <a:rPr lang="en-US" dirty="0"/>
              <a:t>Local governments can determine the amounts of solar electricity feeding into local electricity grids that suffice to support economic activity during prolonged regional grid outages.  Utilities can incentivize energy storage investments and net usage patterns consistent with efficient grid asset utilization.  Coordinated local policies and plans should be finalized following independent review and public input. </a:t>
            </a:r>
          </a:p>
        </p:txBody>
      </p:sp>
      <p:sp>
        <p:nvSpPr>
          <p:cNvPr id="4" name="Slide Number Placeholder 3"/>
          <p:cNvSpPr>
            <a:spLocks noGrp="1"/>
          </p:cNvSpPr>
          <p:nvPr>
            <p:ph type="sldNum" sz="quarter" idx="5"/>
          </p:nvPr>
        </p:nvSpPr>
        <p:spPr/>
        <p:txBody>
          <a:bodyPr/>
          <a:lstStyle/>
          <a:p>
            <a:fld id="{BE409495-6F1E-464E-B40B-EC31A3A512F5}" type="slidenum">
              <a:rPr lang="en-US" smtClean="0"/>
              <a:t>16</a:t>
            </a:fld>
            <a:endParaRPr lang="en-US"/>
          </a:p>
        </p:txBody>
      </p:sp>
    </p:spTree>
    <p:extLst>
      <p:ext uri="{BB962C8B-B14F-4D97-AF65-F5344CB8AC3E}">
        <p14:creationId xmlns:p14="http://schemas.microsoft.com/office/powerpoint/2010/main" val="299126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preparation for vision development and adoption, a county’s or city’s energy sources and usage must be profiled, along with forecasts accounting for trends that are changing the profile.  Inputs to integrated local energy analysis need to be extracted from multiple databases and regularly updated.  So, arrangements for data sharing with energy service providers are essential.</a:t>
            </a:r>
          </a:p>
          <a:p>
            <a:pPr marL="171450" indent="-171450">
              <a:buFont typeface="Arial" panose="020B0604020202020204" pitchFamily="34" charset="0"/>
              <a:buChar char="•"/>
            </a:pPr>
            <a:r>
              <a:rPr lang="en-US" dirty="0"/>
              <a:t>Cities and counties are taking roles in local renewable energy deployment that mirror their roles in other areas - enforcing codes, permitting projects, licensing local service providers and generally securing the public interest in safe, competent and environmentally appropriate services supportive of local renewable energy transitions.  Cities and counties will also take on new roles, assessing renewable resource potential and zoning options, determining and prioritizing which local public facilities require energy resilience upgrades, identifying sites that are suitable for renewable project development, and enforcing local ordinances and regulations governing renewable energy transition services - for example, regulating community renewable energy production and community microgrid operations to ensure equitable cost recovery and service delivery. </a:t>
            </a:r>
          </a:p>
          <a:p>
            <a:pPr marL="171450" indent="-171450">
              <a:buFont typeface="Arial" panose="020B0604020202020204" pitchFamily="34" charset="0"/>
              <a:buChar char="•"/>
            </a:pPr>
            <a:r>
              <a:rPr lang="en-US" dirty="0"/>
              <a:t>Counties and cities manage land use within and around their boundaries. Some California jurisdictions now have experience that validates the critical need for anticipatory evaluations and decisions.</a:t>
            </a:r>
          </a:p>
        </p:txBody>
      </p:sp>
      <p:sp>
        <p:nvSpPr>
          <p:cNvPr id="4" name="Slide Number Placeholder 3"/>
          <p:cNvSpPr>
            <a:spLocks noGrp="1"/>
          </p:cNvSpPr>
          <p:nvPr>
            <p:ph type="sldNum" sz="quarter" idx="5"/>
          </p:nvPr>
        </p:nvSpPr>
        <p:spPr/>
        <p:txBody>
          <a:bodyPr/>
          <a:lstStyle/>
          <a:p>
            <a:fld id="{BE409495-6F1E-464E-B40B-EC31A3A512F5}" type="slidenum">
              <a:rPr lang="en-US" smtClean="0"/>
              <a:t>17</a:t>
            </a:fld>
            <a:endParaRPr lang="en-US"/>
          </a:p>
        </p:txBody>
      </p:sp>
    </p:spTree>
    <p:extLst>
      <p:ext uri="{BB962C8B-B14F-4D97-AF65-F5344CB8AC3E}">
        <p14:creationId xmlns:p14="http://schemas.microsoft.com/office/powerpoint/2010/main" val="323402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Local renewable energy transitions result in decarbonization, and they empower local energy resilience.  To be timely and economically beneficial, they require political and technical attention and informed choices. When vision development and follow-up decarbonization and energy resilience planning is founded on locally specific energy system models and analysis, trade-offs are better informed, and achievable quantitative goals can be set.  Plan implementation requires annual budgets and mature capacity to perform essential local government roles, assess progress, and identify and remove roadblocks.  </a:t>
            </a:r>
          </a:p>
          <a:p>
            <a:pPr marL="171450" indent="-171450">
              <a:buFont typeface="Arial" panose="020B0604020202020204" pitchFamily="34" charset="0"/>
              <a:buChar char="•"/>
            </a:pPr>
            <a:r>
              <a:rPr lang="en-US" dirty="0"/>
              <a:t>Even in California, the retail solar industry’s capacity to deploy larger non-residential systems is less evenly distributed and less mature its residential solar deployment capacity; as a result, there are under-served cities and counties.  Capturing local economic benefits of solar energy adoption requires a stable, profitable and growing local market for renewable energy systems.  To this end, cities and counties can incentivize investments in local deployment capacity, invest in making critical facilities energy resilient, and approve ordinances requiring energy user consideration of solar electrification investments.  They can learn by doing and lead by example by decarbonizing their own operations and facilities, by producing renewable fuels and renewable electricity for local use, and by committing to net zero carbon conversions of public schools and local government buildings and vehicles. </a:t>
            </a:r>
          </a:p>
        </p:txBody>
      </p:sp>
      <p:sp>
        <p:nvSpPr>
          <p:cNvPr id="4" name="Slide Number Placeholder 3"/>
          <p:cNvSpPr>
            <a:spLocks noGrp="1"/>
          </p:cNvSpPr>
          <p:nvPr>
            <p:ph type="sldNum" sz="quarter" idx="5"/>
          </p:nvPr>
        </p:nvSpPr>
        <p:spPr/>
        <p:txBody>
          <a:bodyPr/>
          <a:lstStyle/>
          <a:p>
            <a:fld id="{BE409495-6F1E-464E-B40B-EC31A3A512F5}" type="slidenum">
              <a:rPr lang="en-US" smtClean="0"/>
              <a:t>18</a:t>
            </a:fld>
            <a:endParaRPr lang="en-US"/>
          </a:p>
        </p:txBody>
      </p:sp>
    </p:spTree>
    <p:extLst>
      <p:ext uri="{BB962C8B-B14F-4D97-AF65-F5344CB8AC3E}">
        <p14:creationId xmlns:p14="http://schemas.microsoft.com/office/powerpoint/2010/main" val="393942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409495-6F1E-464E-B40B-EC31A3A512F5}" type="slidenum">
              <a:rPr lang="en-US" smtClean="0"/>
              <a:t>19</a:t>
            </a:fld>
            <a:endParaRPr lang="en-US"/>
          </a:p>
        </p:txBody>
      </p:sp>
    </p:spTree>
    <p:extLst>
      <p:ext uri="{BB962C8B-B14F-4D97-AF65-F5344CB8AC3E}">
        <p14:creationId xmlns:p14="http://schemas.microsoft.com/office/powerpoint/2010/main" val="954731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78D4-B994-42C2-B685-0930CF2BBF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C2DCD0-D96E-4AEC-99D8-38AD8AE2EE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FE552C-EE57-4E6A-8E92-721ED40B8ACD}"/>
              </a:ext>
            </a:extLst>
          </p:cNvPr>
          <p:cNvSpPr>
            <a:spLocks noGrp="1"/>
          </p:cNvSpPr>
          <p:nvPr>
            <p:ph type="dt" sz="half" idx="10"/>
          </p:nvPr>
        </p:nvSpPr>
        <p:spPr/>
        <p:txBody>
          <a:bodyPr/>
          <a:lstStyle/>
          <a:p>
            <a:fld id="{D689B2ED-1053-46B7-88AB-54329F65EDFD}" type="datetimeFigureOut">
              <a:rPr lang="en-US" smtClean="0"/>
              <a:t>2/18/2021</a:t>
            </a:fld>
            <a:endParaRPr lang="en-US"/>
          </a:p>
        </p:txBody>
      </p:sp>
      <p:sp>
        <p:nvSpPr>
          <p:cNvPr id="5" name="Footer Placeholder 4">
            <a:extLst>
              <a:ext uri="{FF2B5EF4-FFF2-40B4-BE49-F238E27FC236}">
                <a16:creationId xmlns:a16="http://schemas.microsoft.com/office/drawing/2014/main" id="{BD66BB8E-C548-4179-950B-83020C23A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BB1B3-B539-4528-BFF4-1138CAD7FB07}"/>
              </a:ext>
            </a:extLst>
          </p:cNvPr>
          <p:cNvSpPr>
            <a:spLocks noGrp="1"/>
          </p:cNvSpPr>
          <p:nvPr>
            <p:ph type="sldNum" sz="quarter" idx="12"/>
          </p:nvPr>
        </p:nvSpPr>
        <p:spPr/>
        <p:txBody>
          <a:bodyPr/>
          <a:lstStyle/>
          <a:p>
            <a:fld id="{C50C9EFB-9020-45D7-8004-A4B96F43D361}" type="slidenum">
              <a:rPr lang="en-US" smtClean="0"/>
              <a:t>‹#›</a:t>
            </a:fld>
            <a:endParaRPr lang="en-US"/>
          </a:p>
        </p:txBody>
      </p:sp>
    </p:spTree>
    <p:extLst>
      <p:ext uri="{BB962C8B-B14F-4D97-AF65-F5344CB8AC3E}">
        <p14:creationId xmlns:p14="http://schemas.microsoft.com/office/powerpoint/2010/main" val="345477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DD04-96CB-4E40-8037-E98034D53A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7A898F-1DEB-413B-B2BE-F75AB7792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EF0AD-6386-4EF2-A718-8BF99FCEC257}"/>
              </a:ext>
            </a:extLst>
          </p:cNvPr>
          <p:cNvSpPr>
            <a:spLocks noGrp="1"/>
          </p:cNvSpPr>
          <p:nvPr>
            <p:ph type="dt" sz="half" idx="10"/>
          </p:nvPr>
        </p:nvSpPr>
        <p:spPr/>
        <p:txBody>
          <a:bodyPr/>
          <a:lstStyle/>
          <a:p>
            <a:fld id="{D689B2ED-1053-46B7-88AB-54329F65EDFD}" type="datetimeFigureOut">
              <a:rPr lang="en-US" smtClean="0"/>
              <a:t>2/18/2021</a:t>
            </a:fld>
            <a:endParaRPr lang="en-US"/>
          </a:p>
        </p:txBody>
      </p:sp>
      <p:sp>
        <p:nvSpPr>
          <p:cNvPr id="5" name="Footer Placeholder 4">
            <a:extLst>
              <a:ext uri="{FF2B5EF4-FFF2-40B4-BE49-F238E27FC236}">
                <a16:creationId xmlns:a16="http://schemas.microsoft.com/office/drawing/2014/main" id="{85926A68-8DFB-4A01-B8F6-5F654774F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304CE-0502-4EAC-8D6C-BBBC2F35FFAB}"/>
              </a:ext>
            </a:extLst>
          </p:cNvPr>
          <p:cNvSpPr>
            <a:spLocks noGrp="1"/>
          </p:cNvSpPr>
          <p:nvPr>
            <p:ph type="sldNum" sz="quarter" idx="12"/>
          </p:nvPr>
        </p:nvSpPr>
        <p:spPr/>
        <p:txBody>
          <a:bodyPr/>
          <a:lstStyle/>
          <a:p>
            <a:fld id="{C50C9EFB-9020-45D7-8004-A4B96F43D361}" type="slidenum">
              <a:rPr lang="en-US" smtClean="0"/>
              <a:t>‹#›</a:t>
            </a:fld>
            <a:endParaRPr lang="en-US"/>
          </a:p>
        </p:txBody>
      </p:sp>
    </p:spTree>
    <p:extLst>
      <p:ext uri="{BB962C8B-B14F-4D97-AF65-F5344CB8AC3E}">
        <p14:creationId xmlns:p14="http://schemas.microsoft.com/office/powerpoint/2010/main" val="247376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FF247B-3A36-4A10-9B5B-68316926FB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ECF687-008B-4A2D-8286-441CD4B9A2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4FB17-1C7B-446E-A1E8-EB0963CDB792}"/>
              </a:ext>
            </a:extLst>
          </p:cNvPr>
          <p:cNvSpPr>
            <a:spLocks noGrp="1"/>
          </p:cNvSpPr>
          <p:nvPr>
            <p:ph type="dt" sz="half" idx="10"/>
          </p:nvPr>
        </p:nvSpPr>
        <p:spPr/>
        <p:txBody>
          <a:bodyPr/>
          <a:lstStyle/>
          <a:p>
            <a:fld id="{D689B2ED-1053-46B7-88AB-54329F65EDFD}" type="datetimeFigureOut">
              <a:rPr lang="en-US" smtClean="0"/>
              <a:t>2/18/2021</a:t>
            </a:fld>
            <a:endParaRPr lang="en-US"/>
          </a:p>
        </p:txBody>
      </p:sp>
      <p:sp>
        <p:nvSpPr>
          <p:cNvPr id="5" name="Footer Placeholder 4">
            <a:extLst>
              <a:ext uri="{FF2B5EF4-FFF2-40B4-BE49-F238E27FC236}">
                <a16:creationId xmlns:a16="http://schemas.microsoft.com/office/drawing/2014/main" id="{F600BE49-6731-4572-B707-1FDF66E56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F2D45-4494-4E23-8BD9-33F4E88F340E}"/>
              </a:ext>
            </a:extLst>
          </p:cNvPr>
          <p:cNvSpPr>
            <a:spLocks noGrp="1"/>
          </p:cNvSpPr>
          <p:nvPr>
            <p:ph type="sldNum" sz="quarter" idx="12"/>
          </p:nvPr>
        </p:nvSpPr>
        <p:spPr/>
        <p:txBody>
          <a:bodyPr/>
          <a:lstStyle/>
          <a:p>
            <a:fld id="{C50C9EFB-9020-45D7-8004-A4B96F43D361}" type="slidenum">
              <a:rPr lang="en-US" smtClean="0"/>
              <a:t>‹#›</a:t>
            </a:fld>
            <a:endParaRPr lang="en-US"/>
          </a:p>
        </p:txBody>
      </p:sp>
    </p:spTree>
    <p:extLst>
      <p:ext uri="{BB962C8B-B14F-4D97-AF65-F5344CB8AC3E}">
        <p14:creationId xmlns:p14="http://schemas.microsoft.com/office/powerpoint/2010/main" val="941522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056F-2200-4FD8-802D-B8AA8D87F3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9CBFC4-CA4E-4671-9068-8FB334A21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96536A-3BB6-4FE6-A4D5-14E9D7082743}"/>
              </a:ext>
            </a:extLst>
          </p:cNvPr>
          <p:cNvSpPr>
            <a:spLocks noGrp="1"/>
          </p:cNvSpPr>
          <p:nvPr>
            <p:ph type="dt" sz="half" idx="10"/>
          </p:nvPr>
        </p:nvSpPr>
        <p:spPr/>
        <p:txBody>
          <a:bodyPr/>
          <a:lstStyle/>
          <a:p>
            <a:fld id="{28D3D93C-3638-417A-AB8C-48EC00414EFD}" type="datetimeFigureOut">
              <a:rPr lang="en-US" smtClean="0"/>
              <a:t>2/18/2021</a:t>
            </a:fld>
            <a:endParaRPr lang="en-US"/>
          </a:p>
        </p:txBody>
      </p:sp>
      <p:sp>
        <p:nvSpPr>
          <p:cNvPr id="5" name="Footer Placeholder 4">
            <a:extLst>
              <a:ext uri="{FF2B5EF4-FFF2-40B4-BE49-F238E27FC236}">
                <a16:creationId xmlns:a16="http://schemas.microsoft.com/office/drawing/2014/main" id="{2E1072D1-0601-4A91-9138-2D7690C66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41427-D0B7-4E49-811D-27C076732DC8}"/>
              </a:ext>
            </a:extLst>
          </p:cNvPr>
          <p:cNvSpPr>
            <a:spLocks noGrp="1"/>
          </p:cNvSpPr>
          <p:nvPr>
            <p:ph type="sldNum" sz="quarter" idx="12"/>
          </p:nvPr>
        </p:nvSpPr>
        <p:spPr/>
        <p:txBody>
          <a:bodyPr/>
          <a:lstStyle/>
          <a:p>
            <a:fld id="{D4C91A0E-A02F-4378-A430-BFBC0B09B0A8}" type="slidenum">
              <a:rPr lang="en-US" smtClean="0"/>
              <a:t>‹#›</a:t>
            </a:fld>
            <a:endParaRPr lang="en-US"/>
          </a:p>
        </p:txBody>
      </p:sp>
    </p:spTree>
    <p:extLst>
      <p:ext uri="{BB962C8B-B14F-4D97-AF65-F5344CB8AC3E}">
        <p14:creationId xmlns:p14="http://schemas.microsoft.com/office/powerpoint/2010/main" val="1055490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FB0E-6FB0-4B5D-A306-675F34944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C0C8F-630F-4E54-9033-2C6BFE29BB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93748-B3E8-456D-B914-96EE67D829EF}"/>
              </a:ext>
            </a:extLst>
          </p:cNvPr>
          <p:cNvSpPr>
            <a:spLocks noGrp="1"/>
          </p:cNvSpPr>
          <p:nvPr>
            <p:ph type="dt" sz="half" idx="10"/>
          </p:nvPr>
        </p:nvSpPr>
        <p:spPr/>
        <p:txBody>
          <a:bodyPr/>
          <a:lstStyle/>
          <a:p>
            <a:fld id="{28D3D93C-3638-417A-AB8C-48EC00414EFD}" type="datetimeFigureOut">
              <a:rPr lang="en-US" smtClean="0"/>
              <a:t>2/18/2021</a:t>
            </a:fld>
            <a:endParaRPr lang="en-US"/>
          </a:p>
        </p:txBody>
      </p:sp>
      <p:sp>
        <p:nvSpPr>
          <p:cNvPr id="5" name="Footer Placeholder 4">
            <a:extLst>
              <a:ext uri="{FF2B5EF4-FFF2-40B4-BE49-F238E27FC236}">
                <a16:creationId xmlns:a16="http://schemas.microsoft.com/office/drawing/2014/main" id="{2522DF3D-8596-458B-951E-40E05ACBD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7B1-8ADE-4397-B74D-1B411EC6B38A}"/>
              </a:ext>
            </a:extLst>
          </p:cNvPr>
          <p:cNvSpPr>
            <a:spLocks noGrp="1"/>
          </p:cNvSpPr>
          <p:nvPr>
            <p:ph type="sldNum" sz="quarter" idx="12"/>
          </p:nvPr>
        </p:nvSpPr>
        <p:spPr/>
        <p:txBody>
          <a:bodyPr/>
          <a:lstStyle/>
          <a:p>
            <a:fld id="{D4C91A0E-A02F-4378-A430-BFBC0B09B0A8}" type="slidenum">
              <a:rPr lang="en-US" smtClean="0"/>
              <a:t>‹#›</a:t>
            </a:fld>
            <a:endParaRPr lang="en-US"/>
          </a:p>
        </p:txBody>
      </p:sp>
    </p:spTree>
    <p:extLst>
      <p:ext uri="{BB962C8B-B14F-4D97-AF65-F5344CB8AC3E}">
        <p14:creationId xmlns:p14="http://schemas.microsoft.com/office/powerpoint/2010/main" val="343416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B8E4-8005-495B-B144-7873BFD39E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196588-FC3E-4CC7-AA8E-14464ED457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82080D-5616-4CB5-A938-0A4CC886783E}"/>
              </a:ext>
            </a:extLst>
          </p:cNvPr>
          <p:cNvSpPr>
            <a:spLocks noGrp="1"/>
          </p:cNvSpPr>
          <p:nvPr>
            <p:ph type="dt" sz="half" idx="10"/>
          </p:nvPr>
        </p:nvSpPr>
        <p:spPr/>
        <p:txBody>
          <a:bodyPr/>
          <a:lstStyle/>
          <a:p>
            <a:fld id="{28D3D93C-3638-417A-AB8C-48EC00414EFD}" type="datetimeFigureOut">
              <a:rPr lang="en-US" smtClean="0"/>
              <a:t>2/18/2021</a:t>
            </a:fld>
            <a:endParaRPr lang="en-US"/>
          </a:p>
        </p:txBody>
      </p:sp>
      <p:sp>
        <p:nvSpPr>
          <p:cNvPr id="5" name="Footer Placeholder 4">
            <a:extLst>
              <a:ext uri="{FF2B5EF4-FFF2-40B4-BE49-F238E27FC236}">
                <a16:creationId xmlns:a16="http://schemas.microsoft.com/office/drawing/2014/main" id="{1458C95A-DB90-4D21-829F-2207AA8AA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9441F-6927-461F-9C4D-5FBCDA6739C2}"/>
              </a:ext>
            </a:extLst>
          </p:cNvPr>
          <p:cNvSpPr>
            <a:spLocks noGrp="1"/>
          </p:cNvSpPr>
          <p:nvPr>
            <p:ph type="sldNum" sz="quarter" idx="12"/>
          </p:nvPr>
        </p:nvSpPr>
        <p:spPr/>
        <p:txBody>
          <a:bodyPr/>
          <a:lstStyle/>
          <a:p>
            <a:fld id="{D4C91A0E-A02F-4378-A430-BFBC0B09B0A8}" type="slidenum">
              <a:rPr lang="en-US" smtClean="0"/>
              <a:t>‹#›</a:t>
            </a:fld>
            <a:endParaRPr lang="en-US"/>
          </a:p>
        </p:txBody>
      </p:sp>
    </p:spTree>
    <p:extLst>
      <p:ext uri="{BB962C8B-B14F-4D97-AF65-F5344CB8AC3E}">
        <p14:creationId xmlns:p14="http://schemas.microsoft.com/office/powerpoint/2010/main" val="2864071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069FD-6AC1-481A-BC52-3AA9C6DD1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E8562B-CEB1-43C2-87C0-05B6F759A7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B970C7-345D-458B-AEF5-244F4C89BD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6975E2-0C75-4C11-BB65-73D32B5DBE31}"/>
              </a:ext>
            </a:extLst>
          </p:cNvPr>
          <p:cNvSpPr>
            <a:spLocks noGrp="1"/>
          </p:cNvSpPr>
          <p:nvPr>
            <p:ph type="dt" sz="half" idx="10"/>
          </p:nvPr>
        </p:nvSpPr>
        <p:spPr/>
        <p:txBody>
          <a:bodyPr/>
          <a:lstStyle/>
          <a:p>
            <a:fld id="{28D3D93C-3638-417A-AB8C-48EC00414EFD}" type="datetimeFigureOut">
              <a:rPr lang="en-US" smtClean="0"/>
              <a:t>2/18/2021</a:t>
            </a:fld>
            <a:endParaRPr lang="en-US"/>
          </a:p>
        </p:txBody>
      </p:sp>
      <p:sp>
        <p:nvSpPr>
          <p:cNvPr id="6" name="Footer Placeholder 5">
            <a:extLst>
              <a:ext uri="{FF2B5EF4-FFF2-40B4-BE49-F238E27FC236}">
                <a16:creationId xmlns:a16="http://schemas.microsoft.com/office/drawing/2014/main" id="{36364E4D-CFDC-480C-AEF3-648DD3B32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31025-976D-45DC-88FC-7218D8784509}"/>
              </a:ext>
            </a:extLst>
          </p:cNvPr>
          <p:cNvSpPr>
            <a:spLocks noGrp="1"/>
          </p:cNvSpPr>
          <p:nvPr>
            <p:ph type="sldNum" sz="quarter" idx="12"/>
          </p:nvPr>
        </p:nvSpPr>
        <p:spPr/>
        <p:txBody>
          <a:bodyPr/>
          <a:lstStyle/>
          <a:p>
            <a:fld id="{D4C91A0E-A02F-4378-A430-BFBC0B09B0A8}" type="slidenum">
              <a:rPr lang="en-US" smtClean="0"/>
              <a:t>‹#›</a:t>
            </a:fld>
            <a:endParaRPr lang="en-US"/>
          </a:p>
        </p:txBody>
      </p:sp>
    </p:spTree>
    <p:extLst>
      <p:ext uri="{BB962C8B-B14F-4D97-AF65-F5344CB8AC3E}">
        <p14:creationId xmlns:p14="http://schemas.microsoft.com/office/powerpoint/2010/main" val="232870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C883-3BE4-46CF-A080-2DBB7B19B2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778D49-5E67-4C77-B704-AA9A94ACD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BCA953-A122-46D6-BED2-8172529B42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2195EF-B986-4327-BAF5-9DDFAE371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B070AD-FD11-4254-8A15-F15F80DFB8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D67176-EC1F-4B0B-AE90-70647F50FDDF}"/>
              </a:ext>
            </a:extLst>
          </p:cNvPr>
          <p:cNvSpPr>
            <a:spLocks noGrp="1"/>
          </p:cNvSpPr>
          <p:nvPr>
            <p:ph type="dt" sz="half" idx="10"/>
          </p:nvPr>
        </p:nvSpPr>
        <p:spPr/>
        <p:txBody>
          <a:bodyPr/>
          <a:lstStyle/>
          <a:p>
            <a:fld id="{28D3D93C-3638-417A-AB8C-48EC00414EFD}" type="datetimeFigureOut">
              <a:rPr lang="en-US" smtClean="0"/>
              <a:t>2/18/2021</a:t>
            </a:fld>
            <a:endParaRPr lang="en-US"/>
          </a:p>
        </p:txBody>
      </p:sp>
      <p:sp>
        <p:nvSpPr>
          <p:cNvPr id="8" name="Footer Placeholder 7">
            <a:extLst>
              <a:ext uri="{FF2B5EF4-FFF2-40B4-BE49-F238E27FC236}">
                <a16:creationId xmlns:a16="http://schemas.microsoft.com/office/drawing/2014/main" id="{048A9EAD-73AA-4EDD-90F7-5ABED192BC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6C0454-BC8A-49F2-BB2B-FD1AB3EAB96E}"/>
              </a:ext>
            </a:extLst>
          </p:cNvPr>
          <p:cNvSpPr>
            <a:spLocks noGrp="1"/>
          </p:cNvSpPr>
          <p:nvPr>
            <p:ph type="sldNum" sz="quarter" idx="12"/>
          </p:nvPr>
        </p:nvSpPr>
        <p:spPr/>
        <p:txBody>
          <a:bodyPr/>
          <a:lstStyle/>
          <a:p>
            <a:fld id="{D4C91A0E-A02F-4378-A430-BFBC0B09B0A8}" type="slidenum">
              <a:rPr lang="en-US" smtClean="0"/>
              <a:t>‹#›</a:t>
            </a:fld>
            <a:endParaRPr lang="en-US"/>
          </a:p>
        </p:txBody>
      </p:sp>
    </p:spTree>
    <p:extLst>
      <p:ext uri="{BB962C8B-B14F-4D97-AF65-F5344CB8AC3E}">
        <p14:creationId xmlns:p14="http://schemas.microsoft.com/office/powerpoint/2010/main" val="3505708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B757-30EF-4165-8599-A74AC09B62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9EAD29-40D2-4C76-85EC-3CB929E1105B}"/>
              </a:ext>
            </a:extLst>
          </p:cNvPr>
          <p:cNvSpPr>
            <a:spLocks noGrp="1"/>
          </p:cNvSpPr>
          <p:nvPr>
            <p:ph type="dt" sz="half" idx="10"/>
          </p:nvPr>
        </p:nvSpPr>
        <p:spPr/>
        <p:txBody>
          <a:bodyPr/>
          <a:lstStyle/>
          <a:p>
            <a:fld id="{28D3D93C-3638-417A-AB8C-48EC00414EFD}" type="datetimeFigureOut">
              <a:rPr lang="en-US" smtClean="0"/>
              <a:t>2/18/2021</a:t>
            </a:fld>
            <a:endParaRPr lang="en-US"/>
          </a:p>
        </p:txBody>
      </p:sp>
      <p:sp>
        <p:nvSpPr>
          <p:cNvPr id="4" name="Footer Placeholder 3">
            <a:extLst>
              <a:ext uri="{FF2B5EF4-FFF2-40B4-BE49-F238E27FC236}">
                <a16:creationId xmlns:a16="http://schemas.microsoft.com/office/drawing/2014/main" id="{2C4EF5E3-B7D6-437C-ACB6-2E31D64390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E0B67A-9C57-4199-90F2-6500A56C61D1}"/>
              </a:ext>
            </a:extLst>
          </p:cNvPr>
          <p:cNvSpPr>
            <a:spLocks noGrp="1"/>
          </p:cNvSpPr>
          <p:nvPr>
            <p:ph type="sldNum" sz="quarter" idx="12"/>
          </p:nvPr>
        </p:nvSpPr>
        <p:spPr/>
        <p:txBody>
          <a:bodyPr/>
          <a:lstStyle/>
          <a:p>
            <a:fld id="{D4C91A0E-A02F-4378-A430-BFBC0B09B0A8}" type="slidenum">
              <a:rPr lang="en-US" smtClean="0"/>
              <a:t>‹#›</a:t>
            </a:fld>
            <a:endParaRPr lang="en-US"/>
          </a:p>
        </p:txBody>
      </p:sp>
    </p:spTree>
    <p:extLst>
      <p:ext uri="{BB962C8B-B14F-4D97-AF65-F5344CB8AC3E}">
        <p14:creationId xmlns:p14="http://schemas.microsoft.com/office/powerpoint/2010/main" val="1889785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774FB-EB70-4717-9C27-42C41E8B9F18}"/>
              </a:ext>
            </a:extLst>
          </p:cNvPr>
          <p:cNvSpPr>
            <a:spLocks noGrp="1"/>
          </p:cNvSpPr>
          <p:nvPr>
            <p:ph type="dt" sz="half" idx="10"/>
          </p:nvPr>
        </p:nvSpPr>
        <p:spPr/>
        <p:txBody>
          <a:bodyPr/>
          <a:lstStyle/>
          <a:p>
            <a:fld id="{28D3D93C-3638-417A-AB8C-48EC00414EFD}" type="datetimeFigureOut">
              <a:rPr lang="en-US" smtClean="0"/>
              <a:t>2/18/2021</a:t>
            </a:fld>
            <a:endParaRPr lang="en-US"/>
          </a:p>
        </p:txBody>
      </p:sp>
      <p:sp>
        <p:nvSpPr>
          <p:cNvPr id="3" name="Footer Placeholder 2">
            <a:extLst>
              <a:ext uri="{FF2B5EF4-FFF2-40B4-BE49-F238E27FC236}">
                <a16:creationId xmlns:a16="http://schemas.microsoft.com/office/drawing/2014/main" id="{EFD37FD5-B455-4E39-B701-75ED83EE7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E6BAA1-B288-42C0-A6AE-731D6F84C6C2}"/>
              </a:ext>
            </a:extLst>
          </p:cNvPr>
          <p:cNvSpPr>
            <a:spLocks noGrp="1"/>
          </p:cNvSpPr>
          <p:nvPr>
            <p:ph type="sldNum" sz="quarter" idx="12"/>
          </p:nvPr>
        </p:nvSpPr>
        <p:spPr/>
        <p:txBody>
          <a:bodyPr/>
          <a:lstStyle/>
          <a:p>
            <a:fld id="{D4C91A0E-A02F-4378-A430-BFBC0B09B0A8}" type="slidenum">
              <a:rPr lang="en-US" smtClean="0"/>
              <a:t>‹#›</a:t>
            </a:fld>
            <a:endParaRPr lang="en-US"/>
          </a:p>
        </p:txBody>
      </p:sp>
    </p:spTree>
    <p:extLst>
      <p:ext uri="{BB962C8B-B14F-4D97-AF65-F5344CB8AC3E}">
        <p14:creationId xmlns:p14="http://schemas.microsoft.com/office/powerpoint/2010/main" val="3317499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A81E-4D69-48FC-8535-01AB4C355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F44F73-567D-4632-90CF-F0638E013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467FC9-1D81-4741-8A94-B332F5F81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B79FF-3A7A-45F7-9E5B-0068C6B7B901}"/>
              </a:ext>
            </a:extLst>
          </p:cNvPr>
          <p:cNvSpPr>
            <a:spLocks noGrp="1"/>
          </p:cNvSpPr>
          <p:nvPr>
            <p:ph type="dt" sz="half" idx="10"/>
          </p:nvPr>
        </p:nvSpPr>
        <p:spPr/>
        <p:txBody>
          <a:bodyPr/>
          <a:lstStyle/>
          <a:p>
            <a:fld id="{28D3D93C-3638-417A-AB8C-48EC00414EFD}" type="datetimeFigureOut">
              <a:rPr lang="en-US" smtClean="0"/>
              <a:t>2/18/2021</a:t>
            </a:fld>
            <a:endParaRPr lang="en-US"/>
          </a:p>
        </p:txBody>
      </p:sp>
      <p:sp>
        <p:nvSpPr>
          <p:cNvPr id="6" name="Footer Placeholder 5">
            <a:extLst>
              <a:ext uri="{FF2B5EF4-FFF2-40B4-BE49-F238E27FC236}">
                <a16:creationId xmlns:a16="http://schemas.microsoft.com/office/drawing/2014/main" id="{7E4378BB-76A1-4CFA-9F2C-55B50213CB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AE973D-F693-4671-B559-D860BBD954DF}"/>
              </a:ext>
            </a:extLst>
          </p:cNvPr>
          <p:cNvSpPr>
            <a:spLocks noGrp="1"/>
          </p:cNvSpPr>
          <p:nvPr>
            <p:ph type="sldNum" sz="quarter" idx="12"/>
          </p:nvPr>
        </p:nvSpPr>
        <p:spPr/>
        <p:txBody>
          <a:bodyPr/>
          <a:lstStyle/>
          <a:p>
            <a:fld id="{D4C91A0E-A02F-4378-A430-BFBC0B09B0A8}" type="slidenum">
              <a:rPr lang="en-US" smtClean="0"/>
              <a:t>‹#›</a:t>
            </a:fld>
            <a:endParaRPr lang="en-US"/>
          </a:p>
        </p:txBody>
      </p:sp>
    </p:spTree>
    <p:extLst>
      <p:ext uri="{BB962C8B-B14F-4D97-AF65-F5344CB8AC3E}">
        <p14:creationId xmlns:p14="http://schemas.microsoft.com/office/powerpoint/2010/main" val="396015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F0DF-A259-442D-8C08-01846CC16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D95C3-03FB-498A-BD01-3A8577D1B0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8CE9B-58E4-47E7-9B71-7B7DC14EC30C}"/>
              </a:ext>
            </a:extLst>
          </p:cNvPr>
          <p:cNvSpPr>
            <a:spLocks noGrp="1"/>
          </p:cNvSpPr>
          <p:nvPr>
            <p:ph type="dt" sz="half" idx="10"/>
          </p:nvPr>
        </p:nvSpPr>
        <p:spPr/>
        <p:txBody>
          <a:bodyPr/>
          <a:lstStyle/>
          <a:p>
            <a:fld id="{D689B2ED-1053-46B7-88AB-54329F65EDFD}" type="datetimeFigureOut">
              <a:rPr lang="en-US" smtClean="0"/>
              <a:t>2/18/2021</a:t>
            </a:fld>
            <a:endParaRPr lang="en-US"/>
          </a:p>
        </p:txBody>
      </p:sp>
      <p:sp>
        <p:nvSpPr>
          <p:cNvPr id="5" name="Footer Placeholder 4">
            <a:extLst>
              <a:ext uri="{FF2B5EF4-FFF2-40B4-BE49-F238E27FC236}">
                <a16:creationId xmlns:a16="http://schemas.microsoft.com/office/drawing/2014/main" id="{568968F0-0BC4-4475-AA59-93DC0E68B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6EE05-6C12-4D20-A559-83B583F478AD}"/>
              </a:ext>
            </a:extLst>
          </p:cNvPr>
          <p:cNvSpPr>
            <a:spLocks noGrp="1"/>
          </p:cNvSpPr>
          <p:nvPr>
            <p:ph type="sldNum" sz="quarter" idx="12"/>
          </p:nvPr>
        </p:nvSpPr>
        <p:spPr/>
        <p:txBody>
          <a:bodyPr/>
          <a:lstStyle/>
          <a:p>
            <a:fld id="{C50C9EFB-9020-45D7-8004-A4B96F43D361}" type="slidenum">
              <a:rPr lang="en-US" smtClean="0"/>
              <a:t>‹#›</a:t>
            </a:fld>
            <a:endParaRPr lang="en-US"/>
          </a:p>
        </p:txBody>
      </p:sp>
    </p:spTree>
    <p:extLst>
      <p:ext uri="{BB962C8B-B14F-4D97-AF65-F5344CB8AC3E}">
        <p14:creationId xmlns:p14="http://schemas.microsoft.com/office/powerpoint/2010/main" val="2483489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0091-3CE1-44ED-A8D5-F8E51D8587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ABABF3-F163-46B4-BDED-5BA725CBA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BA686F-C024-4FF3-B8A0-7CC5ABE70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00557-1349-46C5-9921-DEC11FE749E3}"/>
              </a:ext>
            </a:extLst>
          </p:cNvPr>
          <p:cNvSpPr>
            <a:spLocks noGrp="1"/>
          </p:cNvSpPr>
          <p:nvPr>
            <p:ph type="dt" sz="half" idx="10"/>
          </p:nvPr>
        </p:nvSpPr>
        <p:spPr/>
        <p:txBody>
          <a:bodyPr/>
          <a:lstStyle/>
          <a:p>
            <a:fld id="{28D3D93C-3638-417A-AB8C-48EC00414EFD}" type="datetimeFigureOut">
              <a:rPr lang="en-US" smtClean="0"/>
              <a:t>2/18/2021</a:t>
            </a:fld>
            <a:endParaRPr lang="en-US"/>
          </a:p>
        </p:txBody>
      </p:sp>
      <p:sp>
        <p:nvSpPr>
          <p:cNvPr id="6" name="Footer Placeholder 5">
            <a:extLst>
              <a:ext uri="{FF2B5EF4-FFF2-40B4-BE49-F238E27FC236}">
                <a16:creationId xmlns:a16="http://schemas.microsoft.com/office/drawing/2014/main" id="{A05F3F2D-751C-4FF9-A354-CD88F6907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C8BB5-5DDE-42FF-87F4-406A292958D2}"/>
              </a:ext>
            </a:extLst>
          </p:cNvPr>
          <p:cNvSpPr>
            <a:spLocks noGrp="1"/>
          </p:cNvSpPr>
          <p:nvPr>
            <p:ph type="sldNum" sz="quarter" idx="12"/>
          </p:nvPr>
        </p:nvSpPr>
        <p:spPr/>
        <p:txBody>
          <a:bodyPr/>
          <a:lstStyle/>
          <a:p>
            <a:fld id="{D4C91A0E-A02F-4378-A430-BFBC0B09B0A8}" type="slidenum">
              <a:rPr lang="en-US" smtClean="0"/>
              <a:t>‹#›</a:t>
            </a:fld>
            <a:endParaRPr lang="en-US"/>
          </a:p>
        </p:txBody>
      </p:sp>
    </p:spTree>
    <p:extLst>
      <p:ext uri="{BB962C8B-B14F-4D97-AF65-F5344CB8AC3E}">
        <p14:creationId xmlns:p14="http://schemas.microsoft.com/office/powerpoint/2010/main" val="7361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E542D-FDAE-4446-854E-70ED03030D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4CA781-F802-455B-97E5-9C7FE0A0E4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EA0AB-3EE7-4DE4-A5F1-D8182F5AE5EF}"/>
              </a:ext>
            </a:extLst>
          </p:cNvPr>
          <p:cNvSpPr>
            <a:spLocks noGrp="1"/>
          </p:cNvSpPr>
          <p:nvPr>
            <p:ph type="dt" sz="half" idx="10"/>
          </p:nvPr>
        </p:nvSpPr>
        <p:spPr/>
        <p:txBody>
          <a:bodyPr/>
          <a:lstStyle/>
          <a:p>
            <a:fld id="{28D3D93C-3638-417A-AB8C-48EC00414EFD}" type="datetimeFigureOut">
              <a:rPr lang="en-US" smtClean="0"/>
              <a:t>2/18/2021</a:t>
            </a:fld>
            <a:endParaRPr lang="en-US"/>
          </a:p>
        </p:txBody>
      </p:sp>
      <p:sp>
        <p:nvSpPr>
          <p:cNvPr id="5" name="Footer Placeholder 4">
            <a:extLst>
              <a:ext uri="{FF2B5EF4-FFF2-40B4-BE49-F238E27FC236}">
                <a16:creationId xmlns:a16="http://schemas.microsoft.com/office/drawing/2014/main" id="{0644AECE-6538-40DE-A4CF-14EADCF94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341D2-43EF-4568-98CD-E7C79ECEB31F}"/>
              </a:ext>
            </a:extLst>
          </p:cNvPr>
          <p:cNvSpPr>
            <a:spLocks noGrp="1"/>
          </p:cNvSpPr>
          <p:nvPr>
            <p:ph type="sldNum" sz="quarter" idx="12"/>
          </p:nvPr>
        </p:nvSpPr>
        <p:spPr/>
        <p:txBody>
          <a:bodyPr/>
          <a:lstStyle/>
          <a:p>
            <a:fld id="{D4C91A0E-A02F-4378-A430-BFBC0B09B0A8}" type="slidenum">
              <a:rPr lang="en-US" smtClean="0"/>
              <a:t>‹#›</a:t>
            </a:fld>
            <a:endParaRPr lang="en-US"/>
          </a:p>
        </p:txBody>
      </p:sp>
    </p:spTree>
    <p:extLst>
      <p:ext uri="{BB962C8B-B14F-4D97-AF65-F5344CB8AC3E}">
        <p14:creationId xmlns:p14="http://schemas.microsoft.com/office/powerpoint/2010/main" val="869797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65003-B12D-4E58-A5D0-ECF2BCB1FE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D8AA3D-C306-4946-AFCC-E53F415742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6F3DE-3141-463D-AF6D-1DA7279791BA}"/>
              </a:ext>
            </a:extLst>
          </p:cNvPr>
          <p:cNvSpPr>
            <a:spLocks noGrp="1"/>
          </p:cNvSpPr>
          <p:nvPr>
            <p:ph type="dt" sz="half" idx="10"/>
          </p:nvPr>
        </p:nvSpPr>
        <p:spPr/>
        <p:txBody>
          <a:bodyPr/>
          <a:lstStyle/>
          <a:p>
            <a:fld id="{28D3D93C-3638-417A-AB8C-48EC00414EFD}" type="datetimeFigureOut">
              <a:rPr lang="en-US" smtClean="0"/>
              <a:t>2/18/2021</a:t>
            </a:fld>
            <a:endParaRPr lang="en-US"/>
          </a:p>
        </p:txBody>
      </p:sp>
      <p:sp>
        <p:nvSpPr>
          <p:cNvPr id="5" name="Footer Placeholder 4">
            <a:extLst>
              <a:ext uri="{FF2B5EF4-FFF2-40B4-BE49-F238E27FC236}">
                <a16:creationId xmlns:a16="http://schemas.microsoft.com/office/drawing/2014/main" id="{1BEA37F1-E57A-43A3-B5C3-B80A31055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B03D1-B2E6-4DFD-9D47-72CF21315D97}"/>
              </a:ext>
            </a:extLst>
          </p:cNvPr>
          <p:cNvSpPr>
            <a:spLocks noGrp="1"/>
          </p:cNvSpPr>
          <p:nvPr>
            <p:ph type="sldNum" sz="quarter" idx="12"/>
          </p:nvPr>
        </p:nvSpPr>
        <p:spPr/>
        <p:txBody>
          <a:bodyPr/>
          <a:lstStyle/>
          <a:p>
            <a:fld id="{D4C91A0E-A02F-4378-A430-BFBC0B09B0A8}" type="slidenum">
              <a:rPr lang="en-US" smtClean="0"/>
              <a:t>‹#›</a:t>
            </a:fld>
            <a:endParaRPr lang="en-US"/>
          </a:p>
        </p:txBody>
      </p:sp>
    </p:spTree>
    <p:extLst>
      <p:ext uri="{BB962C8B-B14F-4D97-AF65-F5344CB8AC3E}">
        <p14:creationId xmlns:p14="http://schemas.microsoft.com/office/powerpoint/2010/main" val="2063419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01E6CB-0CAB-4834-8CE8-A8AC648E92FE}"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CEB0F1-7740-4D0E-85CB-1941B7FC7128}" type="slidenum">
              <a:rPr lang="en-US" smtClean="0"/>
              <a:t>‹#›</a:t>
            </a:fld>
            <a:endParaRPr lang="en-US"/>
          </a:p>
        </p:txBody>
      </p:sp>
    </p:spTree>
    <p:extLst>
      <p:ext uri="{BB962C8B-B14F-4D97-AF65-F5344CB8AC3E}">
        <p14:creationId xmlns:p14="http://schemas.microsoft.com/office/powerpoint/2010/main" val="2666720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1E6CB-0CAB-4834-8CE8-A8AC648E92FE}"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EB0F1-7740-4D0E-85CB-1941B7FC7128}" type="slidenum">
              <a:rPr lang="en-US" smtClean="0"/>
              <a:t>‹#›</a:t>
            </a:fld>
            <a:endParaRPr lang="en-US"/>
          </a:p>
        </p:txBody>
      </p:sp>
    </p:spTree>
    <p:extLst>
      <p:ext uri="{BB962C8B-B14F-4D97-AF65-F5344CB8AC3E}">
        <p14:creationId xmlns:p14="http://schemas.microsoft.com/office/powerpoint/2010/main" val="1363568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1E6CB-0CAB-4834-8CE8-A8AC648E92FE}"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EB0F1-7740-4D0E-85CB-1941B7FC7128}" type="slidenum">
              <a:rPr lang="en-US" smtClean="0"/>
              <a:t>‹#›</a:t>
            </a:fld>
            <a:endParaRPr lang="en-US"/>
          </a:p>
        </p:txBody>
      </p:sp>
    </p:spTree>
    <p:extLst>
      <p:ext uri="{BB962C8B-B14F-4D97-AF65-F5344CB8AC3E}">
        <p14:creationId xmlns:p14="http://schemas.microsoft.com/office/powerpoint/2010/main" val="1397159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1E6CB-0CAB-4834-8CE8-A8AC648E92FE}" type="datetimeFigureOut">
              <a:rPr lang="en-US" smtClean="0"/>
              <a:t>2/18/2021</a:t>
            </a:fld>
            <a:endParaRPr lang="en-US"/>
          </a:p>
        </p:txBody>
      </p:sp>
      <p:sp>
        <p:nvSpPr>
          <p:cNvPr id="6" name="Footer Placeholder 5"/>
          <p:cNvSpPr>
            <a:spLocks noGrp="1"/>
          </p:cNvSpPr>
          <p:nvPr>
            <p:ph type="ftr" sz="quarter" idx="11"/>
          </p:nvPr>
        </p:nvSpPr>
        <p:spPr>
          <a:xfrm>
            <a:off x="4038600" y="6431164"/>
            <a:ext cx="4114800" cy="365125"/>
          </a:xfrm>
        </p:spPr>
        <p:txBody>
          <a:bodyPr/>
          <a:lstStyle/>
          <a:p>
            <a:endParaRPr lang="en-US" dirty="0"/>
          </a:p>
        </p:txBody>
      </p:sp>
      <p:sp>
        <p:nvSpPr>
          <p:cNvPr id="7" name="Slide Number Placeholder 6"/>
          <p:cNvSpPr>
            <a:spLocks noGrp="1"/>
          </p:cNvSpPr>
          <p:nvPr>
            <p:ph type="sldNum" sz="quarter" idx="12"/>
          </p:nvPr>
        </p:nvSpPr>
        <p:spPr/>
        <p:txBody>
          <a:bodyPr/>
          <a:lstStyle/>
          <a:p>
            <a:fld id="{06CEB0F1-7740-4D0E-85CB-1941B7FC7128}" type="slidenum">
              <a:rPr lang="en-US" smtClean="0"/>
              <a:t>‹#›</a:t>
            </a:fld>
            <a:endParaRPr lang="en-US"/>
          </a:p>
        </p:txBody>
      </p:sp>
    </p:spTree>
    <p:extLst>
      <p:ext uri="{BB962C8B-B14F-4D97-AF65-F5344CB8AC3E}">
        <p14:creationId xmlns:p14="http://schemas.microsoft.com/office/powerpoint/2010/main" val="3177349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1E6CB-0CAB-4834-8CE8-A8AC648E92FE}"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EB0F1-7740-4D0E-85CB-1941B7FC7128}" type="slidenum">
              <a:rPr lang="en-US" smtClean="0"/>
              <a:t>‹#›</a:t>
            </a:fld>
            <a:endParaRPr lang="en-US"/>
          </a:p>
        </p:txBody>
      </p:sp>
    </p:spTree>
    <p:extLst>
      <p:ext uri="{BB962C8B-B14F-4D97-AF65-F5344CB8AC3E}">
        <p14:creationId xmlns:p14="http://schemas.microsoft.com/office/powerpoint/2010/main" val="3841095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1E6CB-0CAB-4834-8CE8-A8AC648E92FE}"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CEB0F1-7740-4D0E-85CB-1941B7FC7128}" type="slidenum">
              <a:rPr lang="en-US" smtClean="0"/>
              <a:t>‹#›</a:t>
            </a:fld>
            <a:endParaRPr lang="en-US"/>
          </a:p>
        </p:txBody>
      </p:sp>
    </p:spTree>
    <p:extLst>
      <p:ext uri="{BB962C8B-B14F-4D97-AF65-F5344CB8AC3E}">
        <p14:creationId xmlns:p14="http://schemas.microsoft.com/office/powerpoint/2010/main" val="2911506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1E6CB-0CAB-4834-8CE8-A8AC648E92FE}"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EB0F1-7740-4D0E-85CB-1941B7FC7128}" type="slidenum">
              <a:rPr lang="en-US" smtClean="0"/>
              <a:t>‹#›</a:t>
            </a:fld>
            <a:endParaRPr lang="en-US"/>
          </a:p>
        </p:txBody>
      </p:sp>
    </p:spTree>
    <p:extLst>
      <p:ext uri="{BB962C8B-B14F-4D97-AF65-F5344CB8AC3E}">
        <p14:creationId xmlns:p14="http://schemas.microsoft.com/office/powerpoint/2010/main" val="22727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7535-40FE-429A-8BAB-B424A358AC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614853-0571-416B-928D-1242BE62CF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718287-2AC1-490D-9BDB-FE0FEF85EE05}"/>
              </a:ext>
            </a:extLst>
          </p:cNvPr>
          <p:cNvSpPr>
            <a:spLocks noGrp="1"/>
          </p:cNvSpPr>
          <p:nvPr>
            <p:ph type="dt" sz="half" idx="10"/>
          </p:nvPr>
        </p:nvSpPr>
        <p:spPr/>
        <p:txBody>
          <a:bodyPr/>
          <a:lstStyle/>
          <a:p>
            <a:fld id="{D689B2ED-1053-46B7-88AB-54329F65EDFD}" type="datetimeFigureOut">
              <a:rPr lang="en-US" smtClean="0"/>
              <a:t>2/18/2021</a:t>
            </a:fld>
            <a:endParaRPr lang="en-US"/>
          </a:p>
        </p:txBody>
      </p:sp>
      <p:sp>
        <p:nvSpPr>
          <p:cNvPr id="5" name="Footer Placeholder 4">
            <a:extLst>
              <a:ext uri="{FF2B5EF4-FFF2-40B4-BE49-F238E27FC236}">
                <a16:creationId xmlns:a16="http://schemas.microsoft.com/office/drawing/2014/main" id="{27692F04-5EDC-471F-9FA6-1C66BBFF3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8F868-AF89-415C-A11C-8DDC321749B7}"/>
              </a:ext>
            </a:extLst>
          </p:cNvPr>
          <p:cNvSpPr>
            <a:spLocks noGrp="1"/>
          </p:cNvSpPr>
          <p:nvPr>
            <p:ph type="sldNum" sz="quarter" idx="12"/>
          </p:nvPr>
        </p:nvSpPr>
        <p:spPr/>
        <p:txBody>
          <a:bodyPr/>
          <a:lstStyle/>
          <a:p>
            <a:fld id="{C50C9EFB-9020-45D7-8004-A4B96F43D361}" type="slidenum">
              <a:rPr lang="en-US" smtClean="0"/>
              <a:t>‹#›</a:t>
            </a:fld>
            <a:endParaRPr lang="en-US"/>
          </a:p>
        </p:txBody>
      </p:sp>
    </p:spTree>
    <p:extLst>
      <p:ext uri="{BB962C8B-B14F-4D97-AF65-F5344CB8AC3E}">
        <p14:creationId xmlns:p14="http://schemas.microsoft.com/office/powerpoint/2010/main" val="3187072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01E6CB-0CAB-4834-8CE8-A8AC648E92FE}"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EB0F1-7740-4D0E-85CB-1941B7FC7128}" type="slidenum">
              <a:rPr lang="en-US" smtClean="0"/>
              <a:t>‹#›</a:t>
            </a:fld>
            <a:endParaRPr lang="en-US"/>
          </a:p>
        </p:txBody>
      </p:sp>
    </p:spTree>
    <p:extLst>
      <p:ext uri="{BB962C8B-B14F-4D97-AF65-F5344CB8AC3E}">
        <p14:creationId xmlns:p14="http://schemas.microsoft.com/office/powerpoint/2010/main" val="1264808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01E6CB-0CAB-4834-8CE8-A8AC648E92FE}"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EB0F1-7740-4D0E-85CB-1941B7FC7128}" type="slidenum">
              <a:rPr lang="en-US" smtClean="0"/>
              <a:t>‹#›</a:t>
            </a:fld>
            <a:endParaRPr lang="en-US"/>
          </a:p>
        </p:txBody>
      </p:sp>
    </p:spTree>
    <p:extLst>
      <p:ext uri="{BB962C8B-B14F-4D97-AF65-F5344CB8AC3E}">
        <p14:creationId xmlns:p14="http://schemas.microsoft.com/office/powerpoint/2010/main" val="3516608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1E6CB-0CAB-4834-8CE8-A8AC648E92FE}"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EB0F1-7740-4D0E-85CB-1941B7FC7128}" type="slidenum">
              <a:rPr lang="en-US" smtClean="0"/>
              <a:t>‹#›</a:t>
            </a:fld>
            <a:endParaRPr lang="en-US"/>
          </a:p>
        </p:txBody>
      </p:sp>
    </p:spTree>
    <p:extLst>
      <p:ext uri="{BB962C8B-B14F-4D97-AF65-F5344CB8AC3E}">
        <p14:creationId xmlns:p14="http://schemas.microsoft.com/office/powerpoint/2010/main" val="352688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1E6CB-0CAB-4834-8CE8-A8AC648E92FE}"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EB0F1-7740-4D0E-85CB-1941B7FC7128}" type="slidenum">
              <a:rPr lang="en-US" smtClean="0"/>
              <a:t>‹#›</a:t>
            </a:fld>
            <a:endParaRPr lang="en-US"/>
          </a:p>
        </p:txBody>
      </p:sp>
    </p:spTree>
    <p:extLst>
      <p:ext uri="{BB962C8B-B14F-4D97-AF65-F5344CB8AC3E}">
        <p14:creationId xmlns:p14="http://schemas.microsoft.com/office/powerpoint/2010/main" val="2804100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37C0-EED7-4C8F-BAE4-923456E747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791FE2-6638-4E77-9CED-F91CCB525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1DF6B8-41CA-4C21-8BE4-D1FB05CDD7F0}"/>
              </a:ext>
            </a:extLst>
          </p:cNvPr>
          <p:cNvSpPr>
            <a:spLocks noGrp="1"/>
          </p:cNvSpPr>
          <p:nvPr>
            <p:ph type="dt" sz="half" idx="10"/>
          </p:nvPr>
        </p:nvSpPr>
        <p:spPr/>
        <p:txBody>
          <a:bodyPr/>
          <a:lstStyle/>
          <a:p>
            <a:fld id="{FD9BCA34-59DA-4974-B01C-069882735125}" type="datetime1">
              <a:rPr lang="en-US" smtClean="0"/>
              <a:t>2/18/2021</a:t>
            </a:fld>
            <a:endParaRPr lang="en-US" dirty="0"/>
          </a:p>
        </p:txBody>
      </p:sp>
      <p:sp>
        <p:nvSpPr>
          <p:cNvPr id="5" name="Footer Placeholder 4">
            <a:extLst>
              <a:ext uri="{FF2B5EF4-FFF2-40B4-BE49-F238E27FC236}">
                <a16:creationId xmlns:a16="http://schemas.microsoft.com/office/drawing/2014/main" id="{46E6F2C2-0CD1-4357-B275-E428083A54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BF8D8-0911-4EBB-8150-2B8288F58F13}"/>
              </a:ext>
            </a:extLst>
          </p:cNvPr>
          <p:cNvSpPr>
            <a:spLocks noGrp="1"/>
          </p:cNvSpPr>
          <p:nvPr>
            <p:ph type="sldNum" sz="quarter" idx="12"/>
          </p:nvPr>
        </p:nvSpPr>
        <p:spPr/>
        <p:txBody>
          <a:bodyPr/>
          <a:lstStyle/>
          <a:p>
            <a:fld id="{9BFEA399-36FD-4C36-8891-4986CE4A78D2}" type="slidenum">
              <a:rPr lang="en-US" smtClean="0"/>
              <a:t>‹#›</a:t>
            </a:fld>
            <a:endParaRPr lang="en-US" dirty="0"/>
          </a:p>
        </p:txBody>
      </p:sp>
    </p:spTree>
    <p:extLst>
      <p:ext uri="{BB962C8B-B14F-4D97-AF65-F5344CB8AC3E}">
        <p14:creationId xmlns:p14="http://schemas.microsoft.com/office/powerpoint/2010/main" val="2982849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B5E3-E25E-402C-B363-2330D82F70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182A0-70A1-469C-B1B4-7D9FFFB3F0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063AF-A7CF-4C3B-91D2-B628562D2EA8}"/>
              </a:ext>
            </a:extLst>
          </p:cNvPr>
          <p:cNvSpPr>
            <a:spLocks noGrp="1"/>
          </p:cNvSpPr>
          <p:nvPr>
            <p:ph type="dt" sz="half" idx="10"/>
          </p:nvPr>
        </p:nvSpPr>
        <p:spPr/>
        <p:txBody>
          <a:bodyPr/>
          <a:lstStyle/>
          <a:p>
            <a:fld id="{9F8B3A13-4E20-4483-A796-502C9F2B20A5}" type="datetime1">
              <a:rPr lang="en-US" smtClean="0"/>
              <a:t>2/18/2021</a:t>
            </a:fld>
            <a:endParaRPr lang="en-US" dirty="0"/>
          </a:p>
        </p:txBody>
      </p:sp>
      <p:sp>
        <p:nvSpPr>
          <p:cNvPr id="5" name="Footer Placeholder 4">
            <a:extLst>
              <a:ext uri="{FF2B5EF4-FFF2-40B4-BE49-F238E27FC236}">
                <a16:creationId xmlns:a16="http://schemas.microsoft.com/office/drawing/2014/main" id="{9942A608-7917-4BA5-AF65-6D7E8F72FE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B31DB4-9AD3-499F-9D46-B4F0B8ECE9F7}"/>
              </a:ext>
            </a:extLst>
          </p:cNvPr>
          <p:cNvSpPr>
            <a:spLocks noGrp="1"/>
          </p:cNvSpPr>
          <p:nvPr>
            <p:ph type="sldNum" sz="quarter" idx="12"/>
          </p:nvPr>
        </p:nvSpPr>
        <p:spPr/>
        <p:txBody>
          <a:bodyPr/>
          <a:lstStyle/>
          <a:p>
            <a:fld id="{9BFEA399-36FD-4C36-8891-4986CE4A78D2}" type="slidenum">
              <a:rPr lang="en-US" smtClean="0"/>
              <a:t>‹#›</a:t>
            </a:fld>
            <a:endParaRPr lang="en-US" dirty="0"/>
          </a:p>
        </p:txBody>
      </p:sp>
    </p:spTree>
    <p:extLst>
      <p:ext uri="{BB962C8B-B14F-4D97-AF65-F5344CB8AC3E}">
        <p14:creationId xmlns:p14="http://schemas.microsoft.com/office/powerpoint/2010/main" val="2129631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6CAA-6AED-423B-AA12-D9612FD0FB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79CB9B-FD6C-40BD-A5EA-7C1941555D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B56D3-D865-4E3C-8A4F-F57CB74C6408}"/>
              </a:ext>
            </a:extLst>
          </p:cNvPr>
          <p:cNvSpPr>
            <a:spLocks noGrp="1"/>
          </p:cNvSpPr>
          <p:nvPr>
            <p:ph type="dt" sz="half" idx="10"/>
          </p:nvPr>
        </p:nvSpPr>
        <p:spPr/>
        <p:txBody>
          <a:bodyPr/>
          <a:lstStyle/>
          <a:p>
            <a:fld id="{F6BD4B11-0C9C-4625-A29A-D0B133A710BA}" type="datetime1">
              <a:rPr lang="en-US" smtClean="0"/>
              <a:t>2/18/2021</a:t>
            </a:fld>
            <a:endParaRPr lang="en-US" dirty="0"/>
          </a:p>
        </p:txBody>
      </p:sp>
      <p:sp>
        <p:nvSpPr>
          <p:cNvPr id="5" name="Footer Placeholder 4">
            <a:extLst>
              <a:ext uri="{FF2B5EF4-FFF2-40B4-BE49-F238E27FC236}">
                <a16:creationId xmlns:a16="http://schemas.microsoft.com/office/drawing/2014/main" id="{41303534-E18C-45F4-8840-086D1504BE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660BC3-291E-485F-BEBD-29D0E498E197}"/>
              </a:ext>
            </a:extLst>
          </p:cNvPr>
          <p:cNvSpPr>
            <a:spLocks noGrp="1"/>
          </p:cNvSpPr>
          <p:nvPr>
            <p:ph type="sldNum" sz="quarter" idx="12"/>
          </p:nvPr>
        </p:nvSpPr>
        <p:spPr/>
        <p:txBody>
          <a:bodyPr/>
          <a:lstStyle/>
          <a:p>
            <a:fld id="{9BFEA399-36FD-4C36-8891-4986CE4A78D2}" type="slidenum">
              <a:rPr lang="en-US" smtClean="0"/>
              <a:t>‹#›</a:t>
            </a:fld>
            <a:endParaRPr lang="en-US" dirty="0"/>
          </a:p>
        </p:txBody>
      </p:sp>
    </p:spTree>
    <p:extLst>
      <p:ext uri="{BB962C8B-B14F-4D97-AF65-F5344CB8AC3E}">
        <p14:creationId xmlns:p14="http://schemas.microsoft.com/office/powerpoint/2010/main" val="3060040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CFFB-8A52-40AD-8CEC-AEF6386E95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E4E56D-DAB2-4678-97F0-F85E5B77C1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36723-A93B-4FEE-9FEC-BA87F9B872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B6FF1D-3B54-4D8D-A357-219A25AF1E73}"/>
              </a:ext>
            </a:extLst>
          </p:cNvPr>
          <p:cNvSpPr>
            <a:spLocks noGrp="1"/>
          </p:cNvSpPr>
          <p:nvPr>
            <p:ph type="dt" sz="half" idx="10"/>
          </p:nvPr>
        </p:nvSpPr>
        <p:spPr/>
        <p:txBody>
          <a:bodyPr/>
          <a:lstStyle/>
          <a:p>
            <a:fld id="{F4CB0684-8B66-4FB2-9728-0A7AE6A62F33}" type="datetime1">
              <a:rPr lang="en-US" smtClean="0"/>
              <a:t>2/18/2021</a:t>
            </a:fld>
            <a:endParaRPr lang="en-US" dirty="0"/>
          </a:p>
        </p:txBody>
      </p:sp>
      <p:sp>
        <p:nvSpPr>
          <p:cNvPr id="7" name="Slide Number Placeholder 6">
            <a:extLst>
              <a:ext uri="{FF2B5EF4-FFF2-40B4-BE49-F238E27FC236}">
                <a16:creationId xmlns:a16="http://schemas.microsoft.com/office/drawing/2014/main" id="{50175D75-D10A-48B7-ADB6-14DA3CE8893A}"/>
              </a:ext>
            </a:extLst>
          </p:cNvPr>
          <p:cNvSpPr>
            <a:spLocks noGrp="1"/>
          </p:cNvSpPr>
          <p:nvPr>
            <p:ph type="sldNum" sz="quarter" idx="12"/>
          </p:nvPr>
        </p:nvSpPr>
        <p:spPr/>
        <p:txBody>
          <a:bodyPr/>
          <a:lstStyle/>
          <a:p>
            <a:fld id="{9BFEA399-36FD-4C36-8891-4986CE4A78D2}" type="slidenum">
              <a:rPr lang="en-US" smtClean="0"/>
              <a:t>‹#›</a:t>
            </a:fld>
            <a:endParaRPr lang="en-US" dirty="0"/>
          </a:p>
        </p:txBody>
      </p:sp>
    </p:spTree>
    <p:extLst>
      <p:ext uri="{BB962C8B-B14F-4D97-AF65-F5344CB8AC3E}">
        <p14:creationId xmlns:p14="http://schemas.microsoft.com/office/powerpoint/2010/main" val="3732834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AEB5-BF97-452A-8AE2-DB6B506720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4B7AF2-FBCA-49A6-B2C9-4B188F3ADA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0D7CB7-B015-4471-AECD-C490A36716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C08C2A-A5D6-44B0-96F6-82FE3EEF8A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51E212-A5D6-48CA-8DD0-33DDCAD2BB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267C7E-316E-4CD3-B8F2-39FFBEAC52A6}"/>
              </a:ext>
            </a:extLst>
          </p:cNvPr>
          <p:cNvSpPr>
            <a:spLocks noGrp="1"/>
          </p:cNvSpPr>
          <p:nvPr>
            <p:ph type="dt" sz="half" idx="10"/>
          </p:nvPr>
        </p:nvSpPr>
        <p:spPr/>
        <p:txBody>
          <a:bodyPr/>
          <a:lstStyle/>
          <a:p>
            <a:fld id="{54EAE106-0548-4058-9C4B-B281D95A8C79}" type="datetime1">
              <a:rPr lang="en-US" smtClean="0"/>
              <a:t>2/18/2021</a:t>
            </a:fld>
            <a:endParaRPr lang="en-US" dirty="0"/>
          </a:p>
        </p:txBody>
      </p:sp>
      <p:sp>
        <p:nvSpPr>
          <p:cNvPr id="9" name="Slide Number Placeholder 8">
            <a:extLst>
              <a:ext uri="{FF2B5EF4-FFF2-40B4-BE49-F238E27FC236}">
                <a16:creationId xmlns:a16="http://schemas.microsoft.com/office/drawing/2014/main" id="{6FB08817-FE95-4EBE-8BED-C48B0BC44F53}"/>
              </a:ext>
            </a:extLst>
          </p:cNvPr>
          <p:cNvSpPr>
            <a:spLocks noGrp="1"/>
          </p:cNvSpPr>
          <p:nvPr>
            <p:ph type="sldNum" sz="quarter" idx="12"/>
          </p:nvPr>
        </p:nvSpPr>
        <p:spPr/>
        <p:txBody>
          <a:bodyPr/>
          <a:lstStyle/>
          <a:p>
            <a:fld id="{9BFEA399-36FD-4C36-8891-4986CE4A78D2}" type="slidenum">
              <a:rPr lang="en-US" smtClean="0"/>
              <a:t>‹#›</a:t>
            </a:fld>
            <a:endParaRPr lang="en-US" dirty="0"/>
          </a:p>
        </p:txBody>
      </p:sp>
    </p:spTree>
    <p:extLst>
      <p:ext uri="{BB962C8B-B14F-4D97-AF65-F5344CB8AC3E}">
        <p14:creationId xmlns:p14="http://schemas.microsoft.com/office/powerpoint/2010/main" val="3270457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B6AB-15F1-4708-9FAD-AADB6B1ADD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611544-B7FA-4D82-8BA2-21E880B4D510}"/>
              </a:ext>
            </a:extLst>
          </p:cNvPr>
          <p:cNvSpPr>
            <a:spLocks noGrp="1"/>
          </p:cNvSpPr>
          <p:nvPr>
            <p:ph type="dt" sz="half" idx="10"/>
          </p:nvPr>
        </p:nvSpPr>
        <p:spPr/>
        <p:txBody>
          <a:bodyPr/>
          <a:lstStyle/>
          <a:p>
            <a:fld id="{7B7D3DA8-DD4E-4600-B43D-C4CC24069C6E}" type="datetime1">
              <a:rPr lang="en-US" smtClean="0"/>
              <a:t>2/18/2021</a:t>
            </a:fld>
            <a:endParaRPr lang="en-US" dirty="0"/>
          </a:p>
        </p:txBody>
      </p:sp>
      <p:sp>
        <p:nvSpPr>
          <p:cNvPr id="5" name="Slide Number Placeholder 4">
            <a:extLst>
              <a:ext uri="{FF2B5EF4-FFF2-40B4-BE49-F238E27FC236}">
                <a16:creationId xmlns:a16="http://schemas.microsoft.com/office/drawing/2014/main" id="{7943BA79-1003-43C7-A54E-F7EC6B6C83D3}"/>
              </a:ext>
            </a:extLst>
          </p:cNvPr>
          <p:cNvSpPr>
            <a:spLocks noGrp="1"/>
          </p:cNvSpPr>
          <p:nvPr>
            <p:ph type="sldNum" sz="quarter" idx="12"/>
          </p:nvPr>
        </p:nvSpPr>
        <p:spPr/>
        <p:txBody>
          <a:bodyPr/>
          <a:lstStyle/>
          <a:p>
            <a:fld id="{9BFEA399-36FD-4C36-8891-4986CE4A78D2}" type="slidenum">
              <a:rPr lang="en-US" smtClean="0"/>
              <a:t>‹#›</a:t>
            </a:fld>
            <a:endParaRPr lang="en-US" dirty="0"/>
          </a:p>
        </p:txBody>
      </p:sp>
    </p:spTree>
    <p:extLst>
      <p:ext uri="{BB962C8B-B14F-4D97-AF65-F5344CB8AC3E}">
        <p14:creationId xmlns:p14="http://schemas.microsoft.com/office/powerpoint/2010/main" val="69509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CB8F-B3A3-482D-B54E-B6CEC2C177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3D256C-55A5-4198-B7B9-AC7C0A11C9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1CD797-FDD2-44FC-9277-7417C8C127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F15FF2-C834-49DD-A745-5F9CB6ED1A79}"/>
              </a:ext>
            </a:extLst>
          </p:cNvPr>
          <p:cNvSpPr>
            <a:spLocks noGrp="1"/>
          </p:cNvSpPr>
          <p:nvPr>
            <p:ph type="dt" sz="half" idx="10"/>
          </p:nvPr>
        </p:nvSpPr>
        <p:spPr/>
        <p:txBody>
          <a:bodyPr/>
          <a:lstStyle/>
          <a:p>
            <a:fld id="{D689B2ED-1053-46B7-88AB-54329F65EDFD}" type="datetimeFigureOut">
              <a:rPr lang="en-US" smtClean="0"/>
              <a:t>2/18/2021</a:t>
            </a:fld>
            <a:endParaRPr lang="en-US"/>
          </a:p>
        </p:txBody>
      </p:sp>
      <p:sp>
        <p:nvSpPr>
          <p:cNvPr id="6" name="Footer Placeholder 5">
            <a:extLst>
              <a:ext uri="{FF2B5EF4-FFF2-40B4-BE49-F238E27FC236}">
                <a16:creationId xmlns:a16="http://schemas.microsoft.com/office/drawing/2014/main" id="{06EA69DE-8164-4887-9F81-AEE22EA74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26CB32-D67B-4E63-A485-62F7F5449F33}"/>
              </a:ext>
            </a:extLst>
          </p:cNvPr>
          <p:cNvSpPr>
            <a:spLocks noGrp="1"/>
          </p:cNvSpPr>
          <p:nvPr>
            <p:ph type="sldNum" sz="quarter" idx="12"/>
          </p:nvPr>
        </p:nvSpPr>
        <p:spPr/>
        <p:txBody>
          <a:bodyPr/>
          <a:lstStyle/>
          <a:p>
            <a:fld id="{C50C9EFB-9020-45D7-8004-A4B96F43D361}" type="slidenum">
              <a:rPr lang="en-US" smtClean="0"/>
              <a:t>‹#›</a:t>
            </a:fld>
            <a:endParaRPr lang="en-US"/>
          </a:p>
        </p:txBody>
      </p:sp>
    </p:spTree>
    <p:extLst>
      <p:ext uri="{BB962C8B-B14F-4D97-AF65-F5344CB8AC3E}">
        <p14:creationId xmlns:p14="http://schemas.microsoft.com/office/powerpoint/2010/main" val="674780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FC619-87A2-41A7-90D9-D7B06EC3F0B9}"/>
              </a:ext>
            </a:extLst>
          </p:cNvPr>
          <p:cNvSpPr>
            <a:spLocks noGrp="1"/>
          </p:cNvSpPr>
          <p:nvPr>
            <p:ph type="dt" sz="half" idx="10"/>
          </p:nvPr>
        </p:nvSpPr>
        <p:spPr/>
        <p:txBody>
          <a:bodyPr/>
          <a:lstStyle/>
          <a:p>
            <a:fld id="{A9D0B151-FE7F-4516-8B58-3ADCCFC4F1EB}" type="datetime1">
              <a:rPr lang="en-US" smtClean="0"/>
              <a:t>2/18/2021</a:t>
            </a:fld>
            <a:endParaRPr lang="en-US" dirty="0"/>
          </a:p>
        </p:txBody>
      </p:sp>
      <p:sp>
        <p:nvSpPr>
          <p:cNvPr id="3" name="Footer Placeholder 2">
            <a:extLst>
              <a:ext uri="{FF2B5EF4-FFF2-40B4-BE49-F238E27FC236}">
                <a16:creationId xmlns:a16="http://schemas.microsoft.com/office/drawing/2014/main" id="{2715D33A-6CCE-4F5D-BCA7-C8F94A0BEC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7F32869-3537-4ED8-829A-649B5036FFDF}"/>
              </a:ext>
            </a:extLst>
          </p:cNvPr>
          <p:cNvSpPr>
            <a:spLocks noGrp="1"/>
          </p:cNvSpPr>
          <p:nvPr>
            <p:ph type="sldNum" sz="quarter" idx="12"/>
          </p:nvPr>
        </p:nvSpPr>
        <p:spPr/>
        <p:txBody>
          <a:bodyPr/>
          <a:lstStyle/>
          <a:p>
            <a:fld id="{9BFEA399-36FD-4C36-8891-4986CE4A78D2}" type="slidenum">
              <a:rPr lang="en-US" smtClean="0"/>
              <a:t>‹#›</a:t>
            </a:fld>
            <a:endParaRPr lang="en-US" dirty="0"/>
          </a:p>
        </p:txBody>
      </p:sp>
    </p:spTree>
    <p:extLst>
      <p:ext uri="{BB962C8B-B14F-4D97-AF65-F5344CB8AC3E}">
        <p14:creationId xmlns:p14="http://schemas.microsoft.com/office/powerpoint/2010/main" val="2477603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7819-7F65-49AD-95E5-A8B77DB46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09CDAC-5F45-45B9-A032-66D227AA8C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D8C46D-296E-4B5E-A360-EA40C512F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5A7546-88A7-4B4C-AC71-3D8E3D028DE3}"/>
              </a:ext>
            </a:extLst>
          </p:cNvPr>
          <p:cNvSpPr>
            <a:spLocks noGrp="1"/>
          </p:cNvSpPr>
          <p:nvPr>
            <p:ph type="dt" sz="half" idx="10"/>
          </p:nvPr>
        </p:nvSpPr>
        <p:spPr/>
        <p:txBody>
          <a:bodyPr/>
          <a:lstStyle/>
          <a:p>
            <a:fld id="{7466D686-8896-40B2-869B-E0AFEC2290BA}" type="datetime1">
              <a:rPr lang="en-US" smtClean="0"/>
              <a:t>2/18/2021</a:t>
            </a:fld>
            <a:endParaRPr lang="en-US" dirty="0"/>
          </a:p>
        </p:txBody>
      </p:sp>
      <p:sp>
        <p:nvSpPr>
          <p:cNvPr id="6" name="Footer Placeholder 5">
            <a:extLst>
              <a:ext uri="{FF2B5EF4-FFF2-40B4-BE49-F238E27FC236}">
                <a16:creationId xmlns:a16="http://schemas.microsoft.com/office/drawing/2014/main" id="{0C266AE6-B0BE-466C-B56C-CC75EBF141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1D1E73-22A1-4718-AFF4-25B79D3CD102}"/>
              </a:ext>
            </a:extLst>
          </p:cNvPr>
          <p:cNvSpPr>
            <a:spLocks noGrp="1"/>
          </p:cNvSpPr>
          <p:nvPr>
            <p:ph type="sldNum" sz="quarter" idx="12"/>
          </p:nvPr>
        </p:nvSpPr>
        <p:spPr/>
        <p:txBody>
          <a:bodyPr/>
          <a:lstStyle/>
          <a:p>
            <a:fld id="{9BFEA399-36FD-4C36-8891-4986CE4A78D2}" type="slidenum">
              <a:rPr lang="en-US" smtClean="0"/>
              <a:t>‹#›</a:t>
            </a:fld>
            <a:endParaRPr lang="en-US" dirty="0"/>
          </a:p>
        </p:txBody>
      </p:sp>
    </p:spTree>
    <p:extLst>
      <p:ext uri="{BB962C8B-B14F-4D97-AF65-F5344CB8AC3E}">
        <p14:creationId xmlns:p14="http://schemas.microsoft.com/office/powerpoint/2010/main" val="4122432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E2BD-44B1-4DE1-902C-D6523802A9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5E692F-2EA1-4276-BE95-6F0E2052F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8BB699D-44B2-4591-868C-B8812DC83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43B76-CDCE-4A01-9719-6DB83FDF2A67}"/>
              </a:ext>
            </a:extLst>
          </p:cNvPr>
          <p:cNvSpPr>
            <a:spLocks noGrp="1"/>
          </p:cNvSpPr>
          <p:nvPr>
            <p:ph type="dt" sz="half" idx="10"/>
          </p:nvPr>
        </p:nvSpPr>
        <p:spPr/>
        <p:txBody>
          <a:bodyPr/>
          <a:lstStyle/>
          <a:p>
            <a:fld id="{1351F6C7-8A0A-4B59-80C0-2DEF395DF220}" type="datetime1">
              <a:rPr lang="en-US" smtClean="0"/>
              <a:t>2/18/2021</a:t>
            </a:fld>
            <a:endParaRPr lang="en-US" dirty="0"/>
          </a:p>
        </p:txBody>
      </p:sp>
      <p:sp>
        <p:nvSpPr>
          <p:cNvPr id="6" name="Footer Placeholder 5">
            <a:extLst>
              <a:ext uri="{FF2B5EF4-FFF2-40B4-BE49-F238E27FC236}">
                <a16:creationId xmlns:a16="http://schemas.microsoft.com/office/drawing/2014/main" id="{1BCDBA2C-A34E-4AAA-834B-475BB7509F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1AA437-8145-46D0-8456-CA03D574331C}"/>
              </a:ext>
            </a:extLst>
          </p:cNvPr>
          <p:cNvSpPr>
            <a:spLocks noGrp="1"/>
          </p:cNvSpPr>
          <p:nvPr>
            <p:ph type="sldNum" sz="quarter" idx="12"/>
          </p:nvPr>
        </p:nvSpPr>
        <p:spPr/>
        <p:txBody>
          <a:bodyPr/>
          <a:lstStyle/>
          <a:p>
            <a:fld id="{9BFEA399-36FD-4C36-8891-4986CE4A78D2}" type="slidenum">
              <a:rPr lang="en-US" smtClean="0"/>
              <a:t>‹#›</a:t>
            </a:fld>
            <a:endParaRPr lang="en-US" dirty="0"/>
          </a:p>
        </p:txBody>
      </p:sp>
    </p:spTree>
    <p:extLst>
      <p:ext uri="{BB962C8B-B14F-4D97-AF65-F5344CB8AC3E}">
        <p14:creationId xmlns:p14="http://schemas.microsoft.com/office/powerpoint/2010/main" val="3104528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C689-9DF8-4537-9F46-374C765B8B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5A7801-943C-42AE-AD43-DD54211BDB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82685-FA48-4181-96C3-F7D592B06156}"/>
              </a:ext>
            </a:extLst>
          </p:cNvPr>
          <p:cNvSpPr>
            <a:spLocks noGrp="1"/>
          </p:cNvSpPr>
          <p:nvPr>
            <p:ph type="dt" sz="half" idx="10"/>
          </p:nvPr>
        </p:nvSpPr>
        <p:spPr/>
        <p:txBody>
          <a:bodyPr/>
          <a:lstStyle/>
          <a:p>
            <a:fld id="{DECAB568-14D0-4DB6-BDE9-91E16A84A553}" type="datetime1">
              <a:rPr lang="en-US" smtClean="0"/>
              <a:t>2/18/2021</a:t>
            </a:fld>
            <a:endParaRPr lang="en-US" dirty="0"/>
          </a:p>
        </p:txBody>
      </p:sp>
      <p:sp>
        <p:nvSpPr>
          <p:cNvPr id="5" name="Footer Placeholder 4">
            <a:extLst>
              <a:ext uri="{FF2B5EF4-FFF2-40B4-BE49-F238E27FC236}">
                <a16:creationId xmlns:a16="http://schemas.microsoft.com/office/drawing/2014/main" id="{2CB6A217-0BD6-428B-BAF5-7F199ABC7C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352DCB-36FA-4CF2-BF58-B2D68B721344}"/>
              </a:ext>
            </a:extLst>
          </p:cNvPr>
          <p:cNvSpPr>
            <a:spLocks noGrp="1"/>
          </p:cNvSpPr>
          <p:nvPr>
            <p:ph type="sldNum" sz="quarter" idx="12"/>
          </p:nvPr>
        </p:nvSpPr>
        <p:spPr/>
        <p:txBody>
          <a:bodyPr/>
          <a:lstStyle/>
          <a:p>
            <a:fld id="{9BFEA399-36FD-4C36-8891-4986CE4A78D2}" type="slidenum">
              <a:rPr lang="en-US" smtClean="0"/>
              <a:t>‹#›</a:t>
            </a:fld>
            <a:endParaRPr lang="en-US" dirty="0"/>
          </a:p>
        </p:txBody>
      </p:sp>
    </p:spTree>
    <p:extLst>
      <p:ext uri="{BB962C8B-B14F-4D97-AF65-F5344CB8AC3E}">
        <p14:creationId xmlns:p14="http://schemas.microsoft.com/office/powerpoint/2010/main" val="4179889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1FFEDD-F1FC-47BA-A412-C32478486E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7BE1B8-87DA-4FF2-A811-34B825E6EF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DBB38-1248-4D22-9460-DD71E8CF16E8}"/>
              </a:ext>
            </a:extLst>
          </p:cNvPr>
          <p:cNvSpPr>
            <a:spLocks noGrp="1"/>
          </p:cNvSpPr>
          <p:nvPr>
            <p:ph type="dt" sz="half" idx="10"/>
          </p:nvPr>
        </p:nvSpPr>
        <p:spPr/>
        <p:txBody>
          <a:bodyPr/>
          <a:lstStyle/>
          <a:p>
            <a:fld id="{B2266599-8F07-4157-837B-23849E0EEC39}" type="datetime1">
              <a:rPr lang="en-US" smtClean="0"/>
              <a:t>2/18/2021</a:t>
            </a:fld>
            <a:endParaRPr lang="en-US" dirty="0"/>
          </a:p>
        </p:txBody>
      </p:sp>
      <p:sp>
        <p:nvSpPr>
          <p:cNvPr id="5" name="Footer Placeholder 4">
            <a:extLst>
              <a:ext uri="{FF2B5EF4-FFF2-40B4-BE49-F238E27FC236}">
                <a16:creationId xmlns:a16="http://schemas.microsoft.com/office/drawing/2014/main" id="{3FDE9835-C548-4B8A-A034-C7688CA5D2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9291D4-CD18-4652-A053-1A898E9A9240}"/>
              </a:ext>
            </a:extLst>
          </p:cNvPr>
          <p:cNvSpPr>
            <a:spLocks noGrp="1"/>
          </p:cNvSpPr>
          <p:nvPr>
            <p:ph type="sldNum" sz="quarter" idx="12"/>
          </p:nvPr>
        </p:nvSpPr>
        <p:spPr/>
        <p:txBody>
          <a:bodyPr/>
          <a:lstStyle/>
          <a:p>
            <a:fld id="{9BFEA399-36FD-4C36-8891-4986CE4A78D2}" type="slidenum">
              <a:rPr lang="en-US" smtClean="0"/>
              <a:t>‹#›</a:t>
            </a:fld>
            <a:endParaRPr lang="en-US" dirty="0"/>
          </a:p>
        </p:txBody>
      </p:sp>
    </p:spTree>
    <p:extLst>
      <p:ext uri="{BB962C8B-B14F-4D97-AF65-F5344CB8AC3E}">
        <p14:creationId xmlns:p14="http://schemas.microsoft.com/office/powerpoint/2010/main" val="186679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2EAF-642C-4062-AA7D-CE009E5BA3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8F5A72-63E8-4571-A248-9E3AAD021A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45F72C-D6CD-45FE-B7D2-03741D6D02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5A0F-C259-4E07-93A3-B98C13ADD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1ADDA7-7441-406E-9C2A-B0CA3CF988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E97BAB-2242-4050-8F06-3FB3F1AF03A2}"/>
              </a:ext>
            </a:extLst>
          </p:cNvPr>
          <p:cNvSpPr>
            <a:spLocks noGrp="1"/>
          </p:cNvSpPr>
          <p:nvPr>
            <p:ph type="dt" sz="half" idx="10"/>
          </p:nvPr>
        </p:nvSpPr>
        <p:spPr/>
        <p:txBody>
          <a:bodyPr/>
          <a:lstStyle/>
          <a:p>
            <a:fld id="{D689B2ED-1053-46B7-88AB-54329F65EDFD}" type="datetimeFigureOut">
              <a:rPr lang="en-US" smtClean="0"/>
              <a:t>2/18/2021</a:t>
            </a:fld>
            <a:endParaRPr lang="en-US"/>
          </a:p>
        </p:txBody>
      </p:sp>
      <p:sp>
        <p:nvSpPr>
          <p:cNvPr id="8" name="Footer Placeholder 7">
            <a:extLst>
              <a:ext uri="{FF2B5EF4-FFF2-40B4-BE49-F238E27FC236}">
                <a16:creationId xmlns:a16="http://schemas.microsoft.com/office/drawing/2014/main" id="{08FBA939-61E2-4A84-9710-4904F7840D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C15CDF-C263-4695-A0D6-2B27FC8FED36}"/>
              </a:ext>
            </a:extLst>
          </p:cNvPr>
          <p:cNvSpPr>
            <a:spLocks noGrp="1"/>
          </p:cNvSpPr>
          <p:nvPr>
            <p:ph type="sldNum" sz="quarter" idx="12"/>
          </p:nvPr>
        </p:nvSpPr>
        <p:spPr/>
        <p:txBody>
          <a:bodyPr/>
          <a:lstStyle/>
          <a:p>
            <a:fld id="{C50C9EFB-9020-45D7-8004-A4B96F43D361}" type="slidenum">
              <a:rPr lang="en-US" smtClean="0"/>
              <a:t>‹#›</a:t>
            </a:fld>
            <a:endParaRPr lang="en-US"/>
          </a:p>
        </p:txBody>
      </p:sp>
    </p:spTree>
    <p:extLst>
      <p:ext uri="{BB962C8B-B14F-4D97-AF65-F5344CB8AC3E}">
        <p14:creationId xmlns:p14="http://schemas.microsoft.com/office/powerpoint/2010/main" val="28862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09B09-49FE-4530-A74C-DE9D92DA43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F44C17-42DD-47DC-805D-DAE7476BA93B}"/>
              </a:ext>
            </a:extLst>
          </p:cNvPr>
          <p:cNvSpPr>
            <a:spLocks noGrp="1"/>
          </p:cNvSpPr>
          <p:nvPr>
            <p:ph type="dt" sz="half" idx="10"/>
          </p:nvPr>
        </p:nvSpPr>
        <p:spPr/>
        <p:txBody>
          <a:bodyPr/>
          <a:lstStyle/>
          <a:p>
            <a:fld id="{D689B2ED-1053-46B7-88AB-54329F65EDFD}" type="datetimeFigureOut">
              <a:rPr lang="en-US" smtClean="0"/>
              <a:t>2/18/2021</a:t>
            </a:fld>
            <a:endParaRPr lang="en-US"/>
          </a:p>
        </p:txBody>
      </p:sp>
      <p:sp>
        <p:nvSpPr>
          <p:cNvPr id="4" name="Footer Placeholder 3">
            <a:extLst>
              <a:ext uri="{FF2B5EF4-FFF2-40B4-BE49-F238E27FC236}">
                <a16:creationId xmlns:a16="http://schemas.microsoft.com/office/drawing/2014/main" id="{9573C638-62A3-4F13-8194-6F089F8146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40465-D103-4F5A-B984-6DC6B389825E}"/>
              </a:ext>
            </a:extLst>
          </p:cNvPr>
          <p:cNvSpPr>
            <a:spLocks noGrp="1"/>
          </p:cNvSpPr>
          <p:nvPr>
            <p:ph type="sldNum" sz="quarter" idx="12"/>
          </p:nvPr>
        </p:nvSpPr>
        <p:spPr/>
        <p:txBody>
          <a:bodyPr/>
          <a:lstStyle/>
          <a:p>
            <a:fld id="{C50C9EFB-9020-45D7-8004-A4B96F43D361}" type="slidenum">
              <a:rPr lang="en-US" smtClean="0"/>
              <a:t>‹#›</a:t>
            </a:fld>
            <a:endParaRPr lang="en-US"/>
          </a:p>
        </p:txBody>
      </p:sp>
    </p:spTree>
    <p:extLst>
      <p:ext uri="{BB962C8B-B14F-4D97-AF65-F5344CB8AC3E}">
        <p14:creationId xmlns:p14="http://schemas.microsoft.com/office/powerpoint/2010/main" val="278019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0576-5544-48C0-ABE6-2AF58485B0BC}"/>
              </a:ext>
            </a:extLst>
          </p:cNvPr>
          <p:cNvSpPr>
            <a:spLocks noGrp="1"/>
          </p:cNvSpPr>
          <p:nvPr>
            <p:ph type="dt" sz="half" idx="10"/>
          </p:nvPr>
        </p:nvSpPr>
        <p:spPr/>
        <p:txBody>
          <a:bodyPr/>
          <a:lstStyle/>
          <a:p>
            <a:fld id="{D689B2ED-1053-46B7-88AB-54329F65EDFD}" type="datetimeFigureOut">
              <a:rPr lang="en-US" smtClean="0"/>
              <a:t>2/18/2021</a:t>
            </a:fld>
            <a:endParaRPr lang="en-US"/>
          </a:p>
        </p:txBody>
      </p:sp>
      <p:sp>
        <p:nvSpPr>
          <p:cNvPr id="3" name="Footer Placeholder 2">
            <a:extLst>
              <a:ext uri="{FF2B5EF4-FFF2-40B4-BE49-F238E27FC236}">
                <a16:creationId xmlns:a16="http://schemas.microsoft.com/office/drawing/2014/main" id="{5D83828C-E396-498F-8D17-761D7174B9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42D760-F564-4178-B1B9-415011C70F2C}"/>
              </a:ext>
            </a:extLst>
          </p:cNvPr>
          <p:cNvSpPr>
            <a:spLocks noGrp="1"/>
          </p:cNvSpPr>
          <p:nvPr>
            <p:ph type="sldNum" sz="quarter" idx="12"/>
          </p:nvPr>
        </p:nvSpPr>
        <p:spPr/>
        <p:txBody>
          <a:bodyPr/>
          <a:lstStyle/>
          <a:p>
            <a:fld id="{C50C9EFB-9020-45D7-8004-A4B96F43D361}" type="slidenum">
              <a:rPr lang="en-US" smtClean="0"/>
              <a:t>‹#›</a:t>
            </a:fld>
            <a:endParaRPr lang="en-US"/>
          </a:p>
        </p:txBody>
      </p:sp>
    </p:spTree>
    <p:extLst>
      <p:ext uri="{BB962C8B-B14F-4D97-AF65-F5344CB8AC3E}">
        <p14:creationId xmlns:p14="http://schemas.microsoft.com/office/powerpoint/2010/main" val="26416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9931-0122-4388-9FAE-77A419CA9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7EA7F3-DFCA-4089-A73D-57C14D1FF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395A23-4F03-4447-B07D-CDFED9C71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B4D70-A82E-43EC-9391-41D7BF556CBB}"/>
              </a:ext>
            </a:extLst>
          </p:cNvPr>
          <p:cNvSpPr>
            <a:spLocks noGrp="1"/>
          </p:cNvSpPr>
          <p:nvPr>
            <p:ph type="dt" sz="half" idx="10"/>
          </p:nvPr>
        </p:nvSpPr>
        <p:spPr/>
        <p:txBody>
          <a:bodyPr/>
          <a:lstStyle/>
          <a:p>
            <a:fld id="{D689B2ED-1053-46B7-88AB-54329F65EDFD}" type="datetimeFigureOut">
              <a:rPr lang="en-US" smtClean="0"/>
              <a:t>2/18/2021</a:t>
            </a:fld>
            <a:endParaRPr lang="en-US"/>
          </a:p>
        </p:txBody>
      </p:sp>
      <p:sp>
        <p:nvSpPr>
          <p:cNvPr id="6" name="Footer Placeholder 5">
            <a:extLst>
              <a:ext uri="{FF2B5EF4-FFF2-40B4-BE49-F238E27FC236}">
                <a16:creationId xmlns:a16="http://schemas.microsoft.com/office/drawing/2014/main" id="{72887541-6DEC-4F40-B731-F3F39B2E6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0534E7-9F5A-4707-A19F-1C582A780629}"/>
              </a:ext>
            </a:extLst>
          </p:cNvPr>
          <p:cNvSpPr>
            <a:spLocks noGrp="1"/>
          </p:cNvSpPr>
          <p:nvPr>
            <p:ph type="sldNum" sz="quarter" idx="12"/>
          </p:nvPr>
        </p:nvSpPr>
        <p:spPr/>
        <p:txBody>
          <a:bodyPr/>
          <a:lstStyle/>
          <a:p>
            <a:fld id="{C50C9EFB-9020-45D7-8004-A4B96F43D361}" type="slidenum">
              <a:rPr lang="en-US" smtClean="0"/>
              <a:t>‹#›</a:t>
            </a:fld>
            <a:endParaRPr lang="en-US"/>
          </a:p>
        </p:txBody>
      </p:sp>
    </p:spTree>
    <p:extLst>
      <p:ext uri="{BB962C8B-B14F-4D97-AF65-F5344CB8AC3E}">
        <p14:creationId xmlns:p14="http://schemas.microsoft.com/office/powerpoint/2010/main" val="141116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2961-5ABA-4FBD-AD0B-FF232260C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16CC55-C38D-49D0-A395-6E302FA3DC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28828D-AA88-46A9-B6AE-2DAAEC42F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8473C-A519-4C42-8DAE-0E9E54079672}"/>
              </a:ext>
            </a:extLst>
          </p:cNvPr>
          <p:cNvSpPr>
            <a:spLocks noGrp="1"/>
          </p:cNvSpPr>
          <p:nvPr>
            <p:ph type="dt" sz="half" idx="10"/>
          </p:nvPr>
        </p:nvSpPr>
        <p:spPr/>
        <p:txBody>
          <a:bodyPr/>
          <a:lstStyle/>
          <a:p>
            <a:fld id="{D689B2ED-1053-46B7-88AB-54329F65EDFD}" type="datetimeFigureOut">
              <a:rPr lang="en-US" smtClean="0"/>
              <a:t>2/18/2021</a:t>
            </a:fld>
            <a:endParaRPr lang="en-US"/>
          </a:p>
        </p:txBody>
      </p:sp>
      <p:sp>
        <p:nvSpPr>
          <p:cNvPr id="6" name="Footer Placeholder 5">
            <a:extLst>
              <a:ext uri="{FF2B5EF4-FFF2-40B4-BE49-F238E27FC236}">
                <a16:creationId xmlns:a16="http://schemas.microsoft.com/office/drawing/2014/main" id="{8FDCEABB-9FD8-421A-82D2-D819F060AC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840108-57D0-4C11-83D6-25F45A704AF2}"/>
              </a:ext>
            </a:extLst>
          </p:cNvPr>
          <p:cNvSpPr>
            <a:spLocks noGrp="1"/>
          </p:cNvSpPr>
          <p:nvPr>
            <p:ph type="sldNum" sz="quarter" idx="12"/>
          </p:nvPr>
        </p:nvSpPr>
        <p:spPr/>
        <p:txBody>
          <a:bodyPr/>
          <a:lstStyle/>
          <a:p>
            <a:fld id="{C50C9EFB-9020-45D7-8004-A4B96F43D361}" type="slidenum">
              <a:rPr lang="en-US" smtClean="0"/>
              <a:t>‹#›</a:t>
            </a:fld>
            <a:endParaRPr lang="en-US"/>
          </a:p>
        </p:txBody>
      </p:sp>
    </p:spTree>
    <p:extLst>
      <p:ext uri="{BB962C8B-B14F-4D97-AF65-F5344CB8AC3E}">
        <p14:creationId xmlns:p14="http://schemas.microsoft.com/office/powerpoint/2010/main" val="34505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1B056A-3D21-4662-8829-CB37ABA4C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1473EA-AB63-4F1D-89BD-2266A0B44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19F42-0AF2-4232-B8A1-DB8910E7B5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9B2ED-1053-46B7-88AB-54329F65EDFD}" type="datetimeFigureOut">
              <a:rPr lang="en-US" smtClean="0"/>
              <a:t>2/18/2021</a:t>
            </a:fld>
            <a:endParaRPr lang="en-US"/>
          </a:p>
        </p:txBody>
      </p:sp>
      <p:sp>
        <p:nvSpPr>
          <p:cNvPr id="5" name="Footer Placeholder 4">
            <a:extLst>
              <a:ext uri="{FF2B5EF4-FFF2-40B4-BE49-F238E27FC236}">
                <a16:creationId xmlns:a16="http://schemas.microsoft.com/office/drawing/2014/main" id="{42A76C36-72F8-4C78-9BCA-2472CA6CEE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306131-1B41-49F4-B835-E9F390CD8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C9EFB-9020-45D7-8004-A4B96F43D361}" type="slidenum">
              <a:rPr lang="en-US" smtClean="0"/>
              <a:t>‹#›</a:t>
            </a:fld>
            <a:endParaRPr lang="en-US"/>
          </a:p>
        </p:txBody>
      </p:sp>
    </p:spTree>
    <p:extLst>
      <p:ext uri="{BB962C8B-B14F-4D97-AF65-F5344CB8AC3E}">
        <p14:creationId xmlns:p14="http://schemas.microsoft.com/office/powerpoint/2010/main" val="1413291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979C7-6F7A-4DA2-83C0-98E99367D8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2454CD-209B-45AE-A500-7581EBCEA9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5F3C0-FE33-4D53-8F20-46515AD07A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3D93C-3638-417A-AB8C-48EC00414EFD}" type="datetimeFigureOut">
              <a:rPr lang="en-US" smtClean="0"/>
              <a:t>2/18/2021</a:t>
            </a:fld>
            <a:endParaRPr lang="en-US"/>
          </a:p>
        </p:txBody>
      </p:sp>
      <p:sp>
        <p:nvSpPr>
          <p:cNvPr id="5" name="Footer Placeholder 4">
            <a:extLst>
              <a:ext uri="{FF2B5EF4-FFF2-40B4-BE49-F238E27FC236}">
                <a16:creationId xmlns:a16="http://schemas.microsoft.com/office/drawing/2014/main" id="{C39AEE46-B0C9-43F2-8037-EFACFBB94A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F73F50-926C-41C4-9D17-B237EACDA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91A0E-A02F-4378-A430-BFBC0B09B0A8}" type="slidenum">
              <a:rPr lang="en-US" smtClean="0"/>
              <a:t>‹#›</a:t>
            </a:fld>
            <a:endParaRPr lang="en-US"/>
          </a:p>
        </p:txBody>
      </p:sp>
    </p:spTree>
    <p:extLst>
      <p:ext uri="{BB962C8B-B14F-4D97-AF65-F5344CB8AC3E}">
        <p14:creationId xmlns:p14="http://schemas.microsoft.com/office/powerpoint/2010/main" val="2366578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1E6CB-0CAB-4834-8CE8-A8AC648E92FE}" type="datetimeFigureOut">
              <a:rPr lang="en-US" smtClean="0"/>
              <a:t>2/18/2021</a:t>
            </a:fld>
            <a:endParaRPr lang="en-US"/>
          </a:p>
        </p:txBody>
      </p:sp>
      <p:pic>
        <p:nvPicPr>
          <p:cNvPr id="7" name="Picture 6">
            <a:extLst>
              <a:ext uri="{FF2B5EF4-FFF2-40B4-BE49-F238E27FC236}">
                <a16:creationId xmlns:a16="http://schemas.microsoft.com/office/drawing/2014/main" id="{4BCFC664-A832-40AD-AE4B-F31A43AE232D}"/>
              </a:ext>
            </a:extLst>
          </p:cNvPr>
          <p:cNvPicPr>
            <a:picLocks noChangeAspect="1"/>
          </p:cNvPicPr>
          <p:nvPr userDrawn="1"/>
        </p:nvPicPr>
        <p:blipFill>
          <a:blip r:embed="rId13"/>
          <a:stretch>
            <a:fillRect/>
          </a:stretch>
        </p:blipFill>
        <p:spPr>
          <a:xfrm>
            <a:off x="5432454" y="6270943"/>
            <a:ext cx="1327092" cy="476392"/>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EB0F1-7740-4D0E-85CB-1941B7FC7128}" type="slidenum">
              <a:rPr lang="en-US" smtClean="0"/>
              <a:t>‹#›</a:t>
            </a:fld>
            <a:endParaRPr lang="en-US"/>
          </a:p>
        </p:txBody>
      </p:sp>
    </p:spTree>
    <p:extLst>
      <p:ext uri="{BB962C8B-B14F-4D97-AF65-F5344CB8AC3E}">
        <p14:creationId xmlns:p14="http://schemas.microsoft.com/office/powerpoint/2010/main" val="18981458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2AFEAD-D8EA-423E-A74C-D1E43A755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55F083-C529-42F4-958F-4E67732E8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D78D4-80F1-42A0-8C03-0A572B000E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F7929-F768-4FDD-843A-6B8766218080}" type="datetime1">
              <a:rPr lang="en-US" smtClean="0"/>
              <a:t>2/18/2021</a:t>
            </a:fld>
            <a:endParaRPr lang="en-US" dirty="0"/>
          </a:p>
        </p:txBody>
      </p:sp>
      <p:sp>
        <p:nvSpPr>
          <p:cNvPr id="5" name="Footer Placeholder 4">
            <a:extLst>
              <a:ext uri="{FF2B5EF4-FFF2-40B4-BE49-F238E27FC236}">
                <a16:creationId xmlns:a16="http://schemas.microsoft.com/office/drawing/2014/main" id="{B5C7E073-8F56-4A09-AD5A-C5B301C65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F8ECC3E-C9E1-4AA3-983A-D195E4666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EA399-36FD-4C36-8891-4986CE4A78D2}" type="slidenum">
              <a:rPr lang="en-US" smtClean="0"/>
              <a:t>‹#›</a:t>
            </a:fld>
            <a:endParaRPr lang="en-US" dirty="0"/>
          </a:p>
        </p:txBody>
      </p:sp>
    </p:spTree>
    <p:extLst>
      <p:ext uri="{BB962C8B-B14F-4D97-AF65-F5344CB8AC3E}">
        <p14:creationId xmlns:p14="http://schemas.microsoft.com/office/powerpoint/2010/main" val="19501161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tic1.squarespace.com/static/5a68cb054c326de534999b1b/t/5f04de534047b3435f24780e/1594154585215/Local+Gas+Fuel+Decarbonization+and+Resilience+for+Southern+California+-+7-5-20.pdf" TargetMode="External"/><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gbraun@iresn.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iresn.org/s/Local-Renewable-Energy-Transition-Strategies-Final.pdf" TargetMode="External"/><Relationship Id="rId4" Type="http://schemas.openxmlformats.org/officeDocument/2006/relationships/hyperlink" Target="http://www.iresn.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C6A8-41D9-4020-B6D1-80F973604092}"/>
              </a:ext>
            </a:extLst>
          </p:cNvPr>
          <p:cNvSpPr>
            <a:spLocks noGrp="1"/>
          </p:cNvSpPr>
          <p:nvPr>
            <p:ph type="ctrTitle"/>
          </p:nvPr>
        </p:nvSpPr>
        <p:spPr/>
        <p:txBody>
          <a:bodyPr>
            <a:normAutofit/>
          </a:bodyPr>
          <a:lstStyle/>
          <a:p>
            <a:r>
              <a:rPr lang="en-US" dirty="0"/>
              <a:t>Local Renewable Energy Transition Strategies</a:t>
            </a:r>
          </a:p>
        </p:txBody>
      </p:sp>
      <p:sp>
        <p:nvSpPr>
          <p:cNvPr id="3" name="Subtitle 2">
            <a:extLst>
              <a:ext uri="{FF2B5EF4-FFF2-40B4-BE49-F238E27FC236}">
                <a16:creationId xmlns:a16="http://schemas.microsoft.com/office/drawing/2014/main" id="{CCD0C7EF-65C1-472D-B693-1ED4C917BB9B}"/>
              </a:ext>
            </a:extLst>
          </p:cNvPr>
          <p:cNvSpPr>
            <a:spLocks noGrp="1"/>
          </p:cNvSpPr>
          <p:nvPr>
            <p:ph type="subTitle" idx="1"/>
          </p:nvPr>
        </p:nvSpPr>
        <p:spPr/>
        <p:txBody>
          <a:bodyPr>
            <a:normAutofit/>
          </a:bodyPr>
          <a:lstStyle/>
          <a:p>
            <a:r>
              <a:rPr lang="en-US" b="1" dirty="0"/>
              <a:t> NorCal AEE Chapter Webinar</a:t>
            </a:r>
          </a:p>
          <a:p>
            <a:r>
              <a:rPr lang="en-US" dirty="0"/>
              <a:t>Gerald Braun, IRESN</a:t>
            </a:r>
          </a:p>
          <a:p>
            <a:r>
              <a:rPr lang="en-US" dirty="0"/>
              <a:t>January 21, 2021</a:t>
            </a:r>
          </a:p>
        </p:txBody>
      </p:sp>
      <p:pic>
        <p:nvPicPr>
          <p:cNvPr id="4" name="Picture 3">
            <a:extLst>
              <a:ext uri="{FF2B5EF4-FFF2-40B4-BE49-F238E27FC236}">
                <a16:creationId xmlns:a16="http://schemas.microsoft.com/office/drawing/2014/main" id="{15E27074-0916-4C98-9B9B-CAF5207FB32B}"/>
              </a:ext>
            </a:extLst>
          </p:cNvPr>
          <p:cNvPicPr>
            <a:picLocks noChangeAspect="1"/>
          </p:cNvPicPr>
          <p:nvPr/>
        </p:nvPicPr>
        <p:blipFill>
          <a:blip r:embed="rId2"/>
          <a:stretch>
            <a:fillRect/>
          </a:stretch>
        </p:blipFill>
        <p:spPr>
          <a:xfrm>
            <a:off x="5614374" y="5955315"/>
            <a:ext cx="963251" cy="341406"/>
          </a:xfrm>
          <a:prstGeom prst="rect">
            <a:avLst/>
          </a:prstGeom>
        </p:spPr>
      </p:pic>
    </p:spTree>
    <p:extLst>
      <p:ext uri="{BB962C8B-B14F-4D97-AF65-F5344CB8AC3E}">
        <p14:creationId xmlns:p14="http://schemas.microsoft.com/office/powerpoint/2010/main" val="4102066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AF68-A545-4185-B977-40AE3E6957F0}"/>
              </a:ext>
            </a:extLst>
          </p:cNvPr>
          <p:cNvSpPr>
            <a:spLocks noGrp="1"/>
          </p:cNvSpPr>
          <p:nvPr>
            <p:ph type="title"/>
          </p:nvPr>
        </p:nvSpPr>
        <p:spPr>
          <a:xfrm>
            <a:off x="600361" y="376407"/>
            <a:ext cx="11018981" cy="1128417"/>
          </a:xfrm>
        </p:spPr>
        <p:txBody>
          <a:bodyPr vert="horz" lIns="91440" tIns="45720" rIns="91440" bIns="45720" rtlCol="0" anchor="ctr">
            <a:noAutofit/>
          </a:bodyPr>
          <a:lstStyle/>
          <a:p>
            <a:r>
              <a:rPr lang="en-US" dirty="0"/>
              <a:t>Local renewable decarbonization and resilience</a:t>
            </a:r>
          </a:p>
        </p:txBody>
      </p:sp>
      <p:sp>
        <p:nvSpPr>
          <p:cNvPr id="4" name="Slide Number Placeholder 3">
            <a:extLst>
              <a:ext uri="{FF2B5EF4-FFF2-40B4-BE49-F238E27FC236}">
                <a16:creationId xmlns:a16="http://schemas.microsoft.com/office/drawing/2014/main" id="{2480B55C-3886-4650-9D52-ECC8A065723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9BFEA399-36FD-4C36-8891-4986CE4A78D2}" type="slidenum">
              <a:rPr lang="en-US" smtClean="0"/>
              <a:pPr defTabSz="457200">
                <a:spcAft>
                  <a:spcPts val="600"/>
                </a:spcAft>
              </a:pPr>
              <a:t>10</a:t>
            </a:fld>
            <a:endParaRPr lang="en-US"/>
          </a:p>
        </p:txBody>
      </p:sp>
      <p:pic>
        <p:nvPicPr>
          <p:cNvPr id="6" name="Content Placeholder 5">
            <a:extLst>
              <a:ext uri="{FF2B5EF4-FFF2-40B4-BE49-F238E27FC236}">
                <a16:creationId xmlns:a16="http://schemas.microsoft.com/office/drawing/2014/main" id="{2757A19C-9DDE-4DE2-8811-7F68B5F4525E}"/>
              </a:ext>
            </a:extLst>
          </p:cNvPr>
          <p:cNvPicPr>
            <a:picLocks noGrp="1" noChangeAspect="1"/>
          </p:cNvPicPr>
          <p:nvPr>
            <p:ph idx="1"/>
          </p:nvPr>
        </p:nvPicPr>
        <p:blipFill>
          <a:blip r:embed="rId2"/>
          <a:stretch>
            <a:fillRect/>
          </a:stretch>
        </p:blipFill>
        <p:spPr>
          <a:xfrm>
            <a:off x="1162258" y="1846414"/>
            <a:ext cx="9864435" cy="3662488"/>
          </a:xfrm>
          <a:prstGeom prst="rect">
            <a:avLst/>
          </a:prstGeom>
        </p:spPr>
      </p:pic>
      <p:sp>
        <p:nvSpPr>
          <p:cNvPr id="5" name="TextBox 4">
            <a:extLst>
              <a:ext uri="{FF2B5EF4-FFF2-40B4-BE49-F238E27FC236}">
                <a16:creationId xmlns:a16="http://schemas.microsoft.com/office/drawing/2014/main" id="{044360E4-0D19-4E8B-947E-5B3B79543179}"/>
              </a:ext>
            </a:extLst>
          </p:cNvPr>
          <p:cNvSpPr txBox="1"/>
          <p:nvPr/>
        </p:nvSpPr>
        <p:spPr>
          <a:xfrm>
            <a:off x="1241570" y="5870636"/>
            <a:ext cx="9540112" cy="369332"/>
          </a:xfrm>
          <a:prstGeom prst="rect">
            <a:avLst/>
          </a:prstGeom>
          <a:noFill/>
          <a:ln w="12700">
            <a:solidFill>
              <a:schemeClr val="tx1"/>
            </a:solidFill>
          </a:ln>
        </p:spPr>
        <p:txBody>
          <a:bodyPr wrap="none" rtlCol="0">
            <a:spAutoFit/>
          </a:bodyPr>
          <a:lstStyle/>
          <a:p>
            <a:r>
              <a:rPr lang="en-US" dirty="0"/>
              <a:t>   Source: </a:t>
            </a:r>
            <a:r>
              <a:rPr lang="en-US" dirty="0">
                <a:hlinkClick r:id="rId3"/>
              </a:rPr>
              <a:t>G. Braun, Local Gaseous Fuel Decarbonization and Resilience for Southern California, 2020</a:t>
            </a:r>
            <a:endParaRPr lang="en-US" dirty="0"/>
          </a:p>
        </p:txBody>
      </p:sp>
      <p:sp>
        <p:nvSpPr>
          <p:cNvPr id="7" name="TextBox 6">
            <a:extLst>
              <a:ext uri="{FF2B5EF4-FFF2-40B4-BE49-F238E27FC236}">
                <a16:creationId xmlns:a16="http://schemas.microsoft.com/office/drawing/2014/main" id="{50CEE27F-2296-45EA-8A5C-0FA4B4F14199}"/>
              </a:ext>
            </a:extLst>
          </p:cNvPr>
          <p:cNvSpPr txBox="1"/>
          <p:nvPr/>
        </p:nvSpPr>
        <p:spPr>
          <a:xfrm>
            <a:off x="3196746" y="1316359"/>
            <a:ext cx="5826210" cy="369332"/>
          </a:xfrm>
          <a:prstGeom prst="rect">
            <a:avLst/>
          </a:prstGeom>
          <a:noFill/>
        </p:spPr>
        <p:txBody>
          <a:bodyPr wrap="none" rtlCol="0">
            <a:spAutoFit/>
          </a:bodyPr>
          <a:lstStyle/>
          <a:p>
            <a:r>
              <a:rPr lang="en-US" dirty="0"/>
              <a:t>Acceleration is possible if there is progress on parallel paths.</a:t>
            </a:r>
          </a:p>
        </p:txBody>
      </p:sp>
    </p:spTree>
    <p:extLst>
      <p:ext uri="{BB962C8B-B14F-4D97-AF65-F5344CB8AC3E}">
        <p14:creationId xmlns:p14="http://schemas.microsoft.com/office/powerpoint/2010/main" val="227145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985D-FC4B-4EBF-BED3-801B3746DEFC}"/>
              </a:ext>
            </a:extLst>
          </p:cNvPr>
          <p:cNvSpPr>
            <a:spLocks noGrp="1"/>
          </p:cNvSpPr>
          <p:nvPr>
            <p:ph type="title"/>
          </p:nvPr>
        </p:nvSpPr>
        <p:spPr/>
        <p:txBody>
          <a:bodyPr/>
          <a:lstStyle/>
          <a:p>
            <a:r>
              <a:rPr lang="en-US" dirty="0"/>
              <a:t>Renewable Energy Deployment Trade-offs</a:t>
            </a:r>
          </a:p>
        </p:txBody>
      </p:sp>
      <p:sp>
        <p:nvSpPr>
          <p:cNvPr id="3" name="Content Placeholder 2">
            <a:extLst>
              <a:ext uri="{FF2B5EF4-FFF2-40B4-BE49-F238E27FC236}">
                <a16:creationId xmlns:a16="http://schemas.microsoft.com/office/drawing/2014/main" id="{77D490DF-0537-4970-AAA4-D16C40FBC06E}"/>
              </a:ext>
            </a:extLst>
          </p:cNvPr>
          <p:cNvSpPr>
            <a:spLocks noGrp="1"/>
          </p:cNvSpPr>
          <p:nvPr>
            <p:ph sz="half" idx="1"/>
          </p:nvPr>
        </p:nvSpPr>
        <p:spPr/>
        <p:txBody>
          <a:bodyPr/>
          <a:lstStyle/>
          <a:p>
            <a:pPr marL="0" indent="0">
              <a:buNone/>
            </a:pPr>
            <a:r>
              <a:rPr lang="en-US" dirty="0"/>
              <a:t>All new and replacement electricity supply capacity in the U.S. now relies on solar, wind and natural gas sources.  About half of solar electricity deployment in California to date has been local.  By contrast, the U.S. has a utility solar sector four times as large as its combined local (residential and non-residential) solar sectors. </a:t>
            </a:r>
          </a:p>
        </p:txBody>
      </p:sp>
      <p:pic>
        <p:nvPicPr>
          <p:cNvPr id="6" name="Content Placeholder 5">
            <a:extLst>
              <a:ext uri="{FF2B5EF4-FFF2-40B4-BE49-F238E27FC236}">
                <a16:creationId xmlns:a16="http://schemas.microsoft.com/office/drawing/2014/main" id="{A4614477-3FD7-4150-8C81-B3DD0B51BB1C}"/>
              </a:ext>
            </a:extLst>
          </p:cNvPr>
          <p:cNvPicPr>
            <a:picLocks noGrp="1" noChangeAspect="1"/>
          </p:cNvPicPr>
          <p:nvPr>
            <p:ph sz="half" idx="2"/>
          </p:nvPr>
        </p:nvPicPr>
        <p:blipFill>
          <a:blip r:embed="rId3"/>
          <a:stretch>
            <a:fillRect/>
          </a:stretch>
        </p:blipFill>
        <p:spPr>
          <a:xfrm>
            <a:off x="7077310" y="1879702"/>
            <a:ext cx="3371380" cy="4243184"/>
          </a:xfrm>
          <a:prstGeom prst="rect">
            <a:avLst/>
          </a:prstGeom>
        </p:spPr>
      </p:pic>
      <p:sp>
        <p:nvSpPr>
          <p:cNvPr id="5" name="Slide Number Placeholder 4">
            <a:extLst>
              <a:ext uri="{FF2B5EF4-FFF2-40B4-BE49-F238E27FC236}">
                <a16:creationId xmlns:a16="http://schemas.microsoft.com/office/drawing/2014/main" id="{5A9B236E-2333-4DF7-A0B4-EAE39490CCB6}"/>
              </a:ext>
            </a:extLst>
          </p:cNvPr>
          <p:cNvSpPr>
            <a:spLocks noGrp="1"/>
          </p:cNvSpPr>
          <p:nvPr>
            <p:ph type="sldNum" sz="quarter" idx="12"/>
          </p:nvPr>
        </p:nvSpPr>
        <p:spPr/>
        <p:txBody>
          <a:bodyPr/>
          <a:lstStyle/>
          <a:p>
            <a:fld id="{9BFEA399-36FD-4C36-8891-4986CE4A78D2}" type="slidenum">
              <a:rPr lang="en-US" smtClean="0"/>
              <a:t>11</a:t>
            </a:fld>
            <a:endParaRPr lang="en-US" dirty="0"/>
          </a:p>
        </p:txBody>
      </p:sp>
    </p:spTree>
    <p:extLst>
      <p:ext uri="{BB962C8B-B14F-4D97-AF65-F5344CB8AC3E}">
        <p14:creationId xmlns:p14="http://schemas.microsoft.com/office/powerpoint/2010/main" val="159038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5B43299-8B0A-4875-88A8-78EDA9DCDC75}"/>
              </a:ext>
            </a:extLst>
          </p:cNvPr>
          <p:cNvSpPr>
            <a:spLocks noGrp="1"/>
          </p:cNvSpPr>
          <p:nvPr>
            <p:ph type="title"/>
          </p:nvPr>
        </p:nvSpPr>
        <p:spPr>
          <a:xfrm>
            <a:off x="838200" y="499348"/>
            <a:ext cx="4648200" cy="1325563"/>
          </a:xfrm>
        </p:spPr>
        <p:txBody>
          <a:bodyPr>
            <a:normAutofit/>
          </a:bodyPr>
          <a:lstStyle/>
          <a:p>
            <a:r>
              <a:rPr lang="en-US"/>
              <a:t>Trends in US Solar PV Systems Cost</a:t>
            </a:r>
            <a:endParaRPr lang="en-US" dirty="0"/>
          </a:p>
        </p:txBody>
      </p:sp>
      <p:pic>
        <p:nvPicPr>
          <p:cNvPr id="9" name="Content Placeholder 8">
            <a:extLst>
              <a:ext uri="{FF2B5EF4-FFF2-40B4-BE49-F238E27FC236}">
                <a16:creationId xmlns:a16="http://schemas.microsoft.com/office/drawing/2014/main" id="{4E0D9E0D-8A35-4799-922A-5411D95A29A4}"/>
              </a:ext>
            </a:extLst>
          </p:cNvPr>
          <p:cNvPicPr>
            <a:picLocks noGrp="1" noChangeAspect="1"/>
          </p:cNvPicPr>
          <p:nvPr>
            <p:ph sz="half" idx="1"/>
          </p:nvPr>
        </p:nvPicPr>
        <p:blipFill>
          <a:blip r:embed="rId3"/>
          <a:stretch>
            <a:fillRect/>
          </a:stretch>
        </p:blipFill>
        <p:spPr>
          <a:xfrm>
            <a:off x="5708305" y="610064"/>
            <a:ext cx="5625854" cy="5746286"/>
          </a:xfrm>
          <a:prstGeom prst="rect">
            <a:avLst/>
          </a:prstGeom>
        </p:spPr>
      </p:pic>
      <p:sp>
        <p:nvSpPr>
          <p:cNvPr id="15" name="Content Placeholder 14">
            <a:extLst>
              <a:ext uri="{FF2B5EF4-FFF2-40B4-BE49-F238E27FC236}">
                <a16:creationId xmlns:a16="http://schemas.microsoft.com/office/drawing/2014/main" id="{F8DE9AA2-C634-410F-8AEC-C431C77D0482}"/>
              </a:ext>
            </a:extLst>
          </p:cNvPr>
          <p:cNvSpPr>
            <a:spLocks noGrp="1"/>
          </p:cNvSpPr>
          <p:nvPr>
            <p:ph sz="half" idx="2"/>
          </p:nvPr>
        </p:nvSpPr>
        <p:spPr>
          <a:xfrm>
            <a:off x="838200" y="1917988"/>
            <a:ext cx="4380345" cy="4351338"/>
          </a:xfrm>
        </p:spPr>
        <p:txBody>
          <a:bodyPr>
            <a:normAutofit fontScale="92500" lnSpcReduction="10000"/>
          </a:bodyPr>
          <a:lstStyle/>
          <a:p>
            <a:pPr marL="0" indent="0">
              <a:buNone/>
            </a:pPr>
            <a:r>
              <a:rPr lang="en-US"/>
              <a:t>Comparative economics of centralized vs. local renewable energy production will continue to shift in favor of local production as small projects proliferate, and as large projects come on stream and drive slow and costly expansion of high voltage transmission capacity and create a need for longer duration and more costly energy storage. </a:t>
            </a:r>
            <a:endParaRPr lang="en-US" dirty="0"/>
          </a:p>
        </p:txBody>
      </p:sp>
      <p:sp>
        <p:nvSpPr>
          <p:cNvPr id="5" name="Slide Number Placeholder 4">
            <a:extLst>
              <a:ext uri="{FF2B5EF4-FFF2-40B4-BE49-F238E27FC236}">
                <a16:creationId xmlns:a16="http://schemas.microsoft.com/office/drawing/2014/main" id="{CBF83649-293E-4195-99FD-BD3EFFFC6A37}"/>
              </a:ext>
            </a:extLst>
          </p:cNvPr>
          <p:cNvSpPr>
            <a:spLocks noGrp="1"/>
          </p:cNvSpPr>
          <p:nvPr>
            <p:ph type="sldNum" sz="quarter" idx="12"/>
          </p:nvPr>
        </p:nvSpPr>
        <p:spPr/>
        <p:txBody>
          <a:bodyPr/>
          <a:lstStyle/>
          <a:p>
            <a:fld id="{9BFEA399-36FD-4C36-8891-4986CE4A78D2}" type="slidenum">
              <a:rPr lang="en-US" smtClean="0"/>
              <a:t>12</a:t>
            </a:fld>
            <a:endParaRPr lang="en-US" dirty="0"/>
          </a:p>
        </p:txBody>
      </p:sp>
    </p:spTree>
    <p:extLst>
      <p:ext uri="{BB962C8B-B14F-4D97-AF65-F5344CB8AC3E}">
        <p14:creationId xmlns:p14="http://schemas.microsoft.com/office/powerpoint/2010/main" val="828674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85771B80-6007-4ADA-99F2-9D0388D0A271}"/>
              </a:ext>
            </a:extLst>
          </p:cNvPr>
          <p:cNvSpPr>
            <a:spLocks noGrp="1"/>
          </p:cNvSpPr>
          <p:nvPr>
            <p:ph type="title"/>
          </p:nvPr>
        </p:nvSpPr>
        <p:spPr>
          <a:xfrm>
            <a:off x="804671" y="640263"/>
            <a:ext cx="3284331" cy="5254510"/>
          </a:xfrm>
        </p:spPr>
        <p:txBody>
          <a:bodyPr>
            <a:normAutofit/>
          </a:bodyPr>
          <a:lstStyle/>
          <a:p>
            <a:r>
              <a:rPr lang="en-US" dirty="0"/>
              <a:t>Other Trends in Northern California Energy</a:t>
            </a:r>
          </a:p>
        </p:txBody>
      </p:sp>
      <p:sp>
        <p:nvSpPr>
          <p:cNvPr id="7" name="Content Placeholder 6">
            <a:extLst>
              <a:ext uri="{FF2B5EF4-FFF2-40B4-BE49-F238E27FC236}">
                <a16:creationId xmlns:a16="http://schemas.microsoft.com/office/drawing/2014/main" id="{320EB718-4FC9-406D-8527-8F62884ED208}"/>
              </a:ext>
            </a:extLst>
          </p:cNvPr>
          <p:cNvSpPr>
            <a:spLocks noGrp="1"/>
          </p:cNvSpPr>
          <p:nvPr>
            <p:ph idx="1"/>
          </p:nvPr>
        </p:nvSpPr>
        <p:spPr>
          <a:xfrm>
            <a:off x="5358384" y="869940"/>
            <a:ext cx="6028944" cy="5579562"/>
          </a:xfrm>
        </p:spPr>
        <p:txBody>
          <a:bodyPr anchor="ctr">
            <a:normAutofit fontScale="92500"/>
          </a:bodyPr>
          <a:lstStyle/>
          <a:p>
            <a:pPr marL="0" marR="0" indent="0">
              <a:spcBef>
                <a:spcPts val="0"/>
              </a:spcBef>
              <a:spcAft>
                <a:spcPts val="0"/>
              </a:spcAft>
              <a:buNone/>
            </a:pPr>
            <a:r>
              <a:rPr lang="en-US" sz="20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Reliability.</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Electricity service reliability has plummeted in recent years for communities and energy users subject to “public safety power shut-offs” during seasons when high winds increase wildfire risks.  </a:t>
            </a:r>
          </a:p>
          <a:p>
            <a:pPr marL="0" marR="0" indent="0">
              <a:spcBef>
                <a:spcPts val="0"/>
              </a:spcBef>
              <a:spcAft>
                <a:spcPts val="0"/>
              </a:spcAft>
              <a:buNone/>
            </a:pPr>
            <a:endParaRPr lang="en-US" sz="20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Resilience.</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Energy resilience is the local capacity to restore energy service quickly and indefinitely.  Increased local renewable energy production and judicious renewable fuel use can provide </a:t>
            </a:r>
            <a:r>
              <a:rPr lang="en-US" sz="20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partial energy resilience</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thus </a:t>
            </a:r>
            <a:r>
              <a:rPr lang="en-US" sz="20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mitigating</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local energy service disruption.  Full energy resilience requires fully resilient local sources. </a:t>
            </a:r>
          </a:p>
          <a:p>
            <a:pPr marL="0" marR="0" indent="0">
              <a:spcBef>
                <a:spcPts val="0"/>
              </a:spcBef>
              <a:spcAft>
                <a:spcPts val="0"/>
              </a:spcAft>
              <a:buNone/>
            </a:pPr>
            <a:endParaRPr lang="en-US" sz="20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Equity.</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Solar energy saves money and backs up traditional energy service for local businesses and homeowners and can do the same for renters, who, on average, may have greater need for cost savings and energy security.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20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0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Local Deployment Capacity.</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Deployment capacity matures as experience accumulates.  California counties and cities with mature local solar deployment capacity are seeing sustained double digit annual on-site solar expansion.    </a:t>
            </a:r>
          </a:p>
          <a:p>
            <a:pPr marL="0" indent="0">
              <a:buNone/>
            </a:pPr>
            <a:endParaRPr lang="en-US" sz="1700" dirty="0">
              <a:solidFill>
                <a:schemeClr val="bg1"/>
              </a:solidFill>
            </a:endParaRPr>
          </a:p>
        </p:txBody>
      </p:sp>
      <p:sp>
        <p:nvSpPr>
          <p:cNvPr id="5" name="Slide Number Placeholder 4">
            <a:extLst>
              <a:ext uri="{FF2B5EF4-FFF2-40B4-BE49-F238E27FC236}">
                <a16:creationId xmlns:a16="http://schemas.microsoft.com/office/drawing/2014/main" id="{94728C1A-5849-4D88-A57E-2D426A1F7DA3}"/>
              </a:ext>
            </a:extLst>
          </p:cNvPr>
          <p:cNvSpPr>
            <a:spLocks noGrp="1"/>
          </p:cNvSpPr>
          <p:nvPr>
            <p:ph type="sldNum" sz="quarter" idx="12"/>
          </p:nvPr>
        </p:nvSpPr>
        <p:spPr>
          <a:xfrm>
            <a:off x="8644128" y="6356350"/>
            <a:ext cx="2743200" cy="365125"/>
          </a:xfrm>
        </p:spPr>
        <p:txBody>
          <a:bodyPr>
            <a:normAutofit/>
          </a:bodyPr>
          <a:lstStyle/>
          <a:p>
            <a:pPr>
              <a:spcAft>
                <a:spcPts val="600"/>
              </a:spcAft>
            </a:pPr>
            <a:fld id="{9BFEA399-36FD-4C36-8891-4986CE4A78D2}" type="slidenum">
              <a:rPr lang="en-US">
                <a:solidFill>
                  <a:schemeClr val="bg1">
                    <a:alpha val="80000"/>
                  </a:schemeClr>
                </a:solidFill>
              </a:rPr>
              <a:pPr>
                <a:spcAft>
                  <a:spcPts val="600"/>
                </a:spcAft>
              </a:pPr>
              <a:t>13</a:t>
            </a:fld>
            <a:endParaRPr lang="en-US">
              <a:solidFill>
                <a:schemeClr val="bg1">
                  <a:alpha val="80000"/>
                </a:schemeClr>
              </a:solidFill>
            </a:endParaRPr>
          </a:p>
        </p:txBody>
      </p:sp>
    </p:spTree>
    <p:extLst>
      <p:ext uri="{BB962C8B-B14F-4D97-AF65-F5344CB8AC3E}">
        <p14:creationId xmlns:p14="http://schemas.microsoft.com/office/powerpoint/2010/main" val="47795326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388C-2639-4CDC-BF5A-505808C3832B}"/>
              </a:ext>
            </a:extLst>
          </p:cNvPr>
          <p:cNvSpPr>
            <a:spLocks noGrp="1"/>
          </p:cNvSpPr>
          <p:nvPr>
            <p:ph type="title"/>
          </p:nvPr>
        </p:nvSpPr>
        <p:spPr>
          <a:xfrm>
            <a:off x="838200" y="365126"/>
            <a:ext cx="10515600" cy="947171"/>
          </a:xfrm>
        </p:spPr>
        <p:txBody>
          <a:bodyPr>
            <a:normAutofit/>
          </a:bodyPr>
          <a:lstStyle/>
          <a:p>
            <a:pPr algn="ctr"/>
            <a:r>
              <a:rPr lang="en-US" dirty="0">
                <a:latin typeface="Calibri Light" panose="020F0302020204030204" pitchFamily="34" charset="0"/>
                <a:cs typeface="Calibri Light" panose="020F0302020204030204" pitchFamily="34" charset="0"/>
              </a:rPr>
              <a:t>Valuing Local Renewable Energy Benefits*</a:t>
            </a:r>
          </a:p>
        </p:txBody>
      </p:sp>
      <p:sp>
        <p:nvSpPr>
          <p:cNvPr id="5" name="Content Placeholder 13">
            <a:extLst>
              <a:ext uri="{FF2B5EF4-FFF2-40B4-BE49-F238E27FC236}">
                <a16:creationId xmlns:a16="http://schemas.microsoft.com/office/drawing/2014/main" id="{0A3B3AF8-A7CA-4DB3-9008-8228DFB3C7E2}"/>
              </a:ext>
            </a:extLst>
          </p:cNvPr>
          <p:cNvSpPr txBox="1">
            <a:spLocks/>
          </p:cNvSpPr>
          <p:nvPr/>
        </p:nvSpPr>
        <p:spPr>
          <a:xfrm>
            <a:off x="2399722" y="4767660"/>
            <a:ext cx="7392556" cy="1770300"/>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Calibri" panose="020F0502020204030204"/>
                <a:ea typeface="+mn-ea"/>
                <a:cs typeface="+mn-cs"/>
              </a:rPr>
              <a:t>On-site solar accounts for 12% of Yolo County electricity usage.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Calibri" panose="020F0502020204030204"/>
                <a:ea typeface="+mn-ea"/>
                <a:cs typeface="+mn-cs"/>
              </a:rPr>
              <a:t>Solar improvements are exempt from property tax until property is sold, delaying and reducing tax base effects.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Calibri" panose="020F0502020204030204"/>
                <a:ea typeface="+mn-ea"/>
                <a:cs typeface="+mn-cs"/>
              </a:rPr>
              <a:t>Incremental on-site solar capacity to charge electric vehicles typically results in greater capacity per site.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Calibri" panose="020F0502020204030204"/>
                <a:ea typeface="+mn-ea"/>
                <a:cs typeface="+mn-cs"/>
              </a:rPr>
              <a:t>Disaster recovery value increases as storage capacity is added and as solar capacity is connected to microgrids.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Calibri" panose="020F0502020204030204"/>
                <a:ea typeface="+mn-ea"/>
                <a:cs typeface="+mn-cs"/>
              </a:rPr>
              <a:t>Investments in space and water heating system retrofits to achieve site-level net zero carbon can have secondary job creation and disaster recovery benefits.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BFF4A58-52A6-47A3-8CA2-1EADBA61234C}"/>
              </a:ext>
            </a:extLst>
          </p:cNvPr>
          <p:cNvSpPr txBox="1"/>
          <p:nvPr/>
        </p:nvSpPr>
        <p:spPr>
          <a:xfrm>
            <a:off x="3961244" y="5772219"/>
            <a:ext cx="7392555" cy="307777"/>
          </a:xfrm>
          <a:prstGeom prst="rect">
            <a:avLst/>
          </a:prstGeom>
          <a:noFill/>
        </p:spPr>
        <p:txBody>
          <a:bodyPr wrap="square" rtlCol="0">
            <a:spAutoFit/>
          </a:bodyPr>
          <a:lstStyle/>
          <a:p>
            <a:pPr algn="ctr"/>
            <a:r>
              <a:rPr lang="en-US" sz="1400" dirty="0"/>
              <a:t>*Estimated On-site Solar PV Benefits to the Yolo County Economy at 2020 Year End </a:t>
            </a:r>
          </a:p>
        </p:txBody>
      </p:sp>
      <p:pic>
        <p:nvPicPr>
          <p:cNvPr id="19" name="Content Placeholder 18">
            <a:extLst>
              <a:ext uri="{FF2B5EF4-FFF2-40B4-BE49-F238E27FC236}">
                <a16:creationId xmlns:a16="http://schemas.microsoft.com/office/drawing/2014/main" id="{4F5C466B-F5B3-4779-AC57-41519C632D08}"/>
              </a:ext>
            </a:extLst>
          </p:cNvPr>
          <p:cNvPicPr>
            <a:picLocks noGrp="1" noChangeAspect="1"/>
          </p:cNvPicPr>
          <p:nvPr>
            <p:ph sz="half" idx="2"/>
          </p:nvPr>
        </p:nvPicPr>
        <p:blipFill>
          <a:blip r:embed="rId3"/>
          <a:stretch>
            <a:fillRect/>
          </a:stretch>
        </p:blipFill>
        <p:spPr>
          <a:xfrm>
            <a:off x="3961244" y="1506031"/>
            <a:ext cx="7392556" cy="4146779"/>
          </a:xfrm>
          <a:prstGeom prst="rect">
            <a:avLst/>
          </a:prstGeom>
        </p:spPr>
      </p:pic>
      <p:sp>
        <p:nvSpPr>
          <p:cNvPr id="3" name="TextBox 2">
            <a:extLst>
              <a:ext uri="{FF2B5EF4-FFF2-40B4-BE49-F238E27FC236}">
                <a16:creationId xmlns:a16="http://schemas.microsoft.com/office/drawing/2014/main" id="{95C2BE9C-41D2-4BBD-A135-CD316D920021}"/>
              </a:ext>
            </a:extLst>
          </p:cNvPr>
          <p:cNvSpPr txBox="1"/>
          <p:nvPr/>
        </p:nvSpPr>
        <p:spPr>
          <a:xfrm>
            <a:off x="952621" y="1312297"/>
            <a:ext cx="2894202" cy="4524315"/>
          </a:xfrm>
          <a:prstGeom prst="rect">
            <a:avLst/>
          </a:prstGeom>
          <a:noFill/>
        </p:spPr>
        <p:txBody>
          <a:bodyPr wrap="square" rtlCol="0">
            <a:spAutoFit/>
          </a:bodyPr>
          <a:lstStyle/>
          <a:p>
            <a:r>
              <a:rPr lang="en-US" dirty="0"/>
              <a:t>Estimated $90 millions in benefits to the Yolo County economy include desirable jobs and less money leaving the county to pay for grid electricity imports. Additional economic benefits, harder to quantify on an annual basis, include mitigation of economic productivity losses during public safety power shutoffs, plus faster recovery of local economies in the wake of disasters, physical attacks and cyber-attacks.</a:t>
            </a:r>
          </a:p>
        </p:txBody>
      </p:sp>
    </p:spTree>
    <p:extLst>
      <p:ext uri="{BB962C8B-B14F-4D97-AF65-F5344CB8AC3E}">
        <p14:creationId xmlns:p14="http://schemas.microsoft.com/office/powerpoint/2010/main" val="945652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9D9A-1287-4014-BE96-BC3D50D6E1F9}"/>
              </a:ext>
            </a:extLst>
          </p:cNvPr>
          <p:cNvSpPr>
            <a:spLocks noGrp="1"/>
          </p:cNvSpPr>
          <p:nvPr>
            <p:ph type="title"/>
          </p:nvPr>
        </p:nvSpPr>
        <p:spPr>
          <a:xfrm>
            <a:off x="481013" y="3752849"/>
            <a:ext cx="3290887" cy="2438225"/>
          </a:xfrm>
        </p:spPr>
        <p:txBody>
          <a:bodyPr vert="horz" lIns="91440" tIns="45720" rIns="91440" bIns="45720" rtlCol="0" anchor="ctr">
            <a:normAutofit/>
          </a:bodyPr>
          <a:lstStyle/>
          <a:p>
            <a:r>
              <a:rPr lang="en-US" sz="3600" dirty="0"/>
              <a:t>Local Electric Systems and Local Control </a:t>
            </a:r>
          </a:p>
        </p:txBody>
      </p:sp>
      <p:pic>
        <p:nvPicPr>
          <p:cNvPr id="5" name="Content Placeholder 4">
            <a:extLst>
              <a:ext uri="{FF2B5EF4-FFF2-40B4-BE49-F238E27FC236}">
                <a16:creationId xmlns:a16="http://schemas.microsoft.com/office/drawing/2014/main" id="{D8A6B506-1689-4377-9A40-B2C7C0C2D8F8}"/>
              </a:ext>
            </a:extLst>
          </p:cNvPr>
          <p:cNvPicPr>
            <a:picLocks noGrp="1" noChangeAspect="1"/>
          </p:cNvPicPr>
          <p:nvPr>
            <p:ph sz="half" idx="2"/>
          </p:nvPr>
        </p:nvPicPr>
        <p:blipFill rotWithShape="1">
          <a:blip r:embed="rId3"/>
          <a:srcRect t="18000" b="2173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66C7C80-FD29-46DD-8DF2-FEE916AB297A}"/>
              </a:ext>
            </a:extLst>
          </p:cNvPr>
          <p:cNvSpPr>
            <a:spLocks noGrp="1"/>
          </p:cNvSpPr>
          <p:nvPr>
            <p:ph sz="half" idx="1"/>
          </p:nvPr>
        </p:nvSpPr>
        <p:spPr>
          <a:xfrm>
            <a:off x="3454400" y="3752850"/>
            <a:ext cx="8254996" cy="2916398"/>
          </a:xfrm>
        </p:spPr>
        <p:txBody>
          <a:bodyPr vert="horz" lIns="91440" tIns="45720" rIns="91440" bIns="45720" rtlCol="0" anchor="ctr">
            <a:normAutofit fontScale="92500" lnSpcReduction="10000"/>
          </a:bodyPr>
          <a:lstStyle/>
          <a:p>
            <a:pPr marL="0" indent="0">
              <a:buNone/>
            </a:pPr>
            <a:r>
              <a:rPr lang="en-US" sz="2200" dirty="0"/>
              <a:t>Future local electric systems will include sources and storage. Local grids will adapt. The alternative is “grid defection”. </a:t>
            </a:r>
          </a:p>
          <a:p>
            <a:pPr marL="0" indent="0">
              <a:buNone/>
            </a:pPr>
            <a:r>
              <a:rPr lang="en-US" sz="2200" dirty="0"/>
              <a:t>California cities served by municipal utilities have more flexibility and control to plan and implement local renewable energy transitions and capture economic benefits for their communities. Will they?</a:t>
            </a:r>
          </a:p>
          <a:p>
            <a:pPr marL="0" indent="0">
              <a:buNone/>
            </a:pPr>
            <a:r>
              <a:rPr lang="en-US" sz="2200" dirty="0"/>
              <a:t>Municipalization, which could empower local renewable energy transitions served by regional monopolies is still stymied at the city and county level in California.  So, transformative change may have to proceed at the grid edge.</a:t>
            </a:r>
          </a:p>
          <a:p>
            <a:pPr marL="0" indent="0">
              <a:buNone/>
            </a:pPr>
            <a:r>
              <a:rPr lang="en-US" sz="2200" dirty="0"/>
              <a:t>Collaboration is required when you do not have complete control.</a:t>
            </a:r>
          </a:p>
          <a:p>
            <a:pPr marL="0" indent="0">
              <a:buNone/>
            </a:pPr>
            <a:endParaRPr lang="en-US" sz="1600" dirty="0"/>
          </a:p>
        </p:txBody>
      </p:sp>
    </p:spTree>
    <p:extLst>
      <p:ext uri="{BB962C8B-B14F-4D97-AF65-F5344CB8AC3E}">
        <p14:creationId xmlns:p14="http://schemas.microsoft.com/office/powerpoint/2010/main" val="3780669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9B3541B-3A31-4B29-872B-D6A3001CA913}"/>
              </a:ext>
            </a:extLst>
          </p:cNvPr>
          <p:cNvSpPr>
            <a:spLocks noGrp="1"/>
          </p:cNvSpPr>
          <p:nvPr>
            <p:ph type="title"/>
          </p:nvPr>
        </p:nvSpPr>
        <p:spPr>
          <a:xfrm>
            <a:off x="871220" y="860028"/>
            <a:ext cx="6006192" cy="1324907"/>
          </a:xfrm>
        </p:spPr>
        <p:txBody>
          <a:bodyPr vert="horz" lIns="91440" tIns="45720" rIns="91440" bIns="45720" rtlCol="0" anchor="ctr">
            <a:normAutofit/>
          </a:bodyPr>
          <a:lstStyle/>
          <a:p>
            <a:r>
              <a:rPr lang="en-US" dirty="0">
                <a:solidFill>
                  <a:schemeClr val="accent1"/>
                </a:solidFill>
              </a:rPr>
              <a:t>Local Energy Collaboration Targets</a:t>
            </a:r>
          </a:p>
        </p:txBody>
      </p:sp>
      <p:sp>
        <p:nvSpPr>
          <p:cNvPr id="3" name="Content Placeholder 2">
            <a:extLst>
              <a:ext uri="{FF2B5EF4-FFF2-40B4-BE49-F238E27FC236}">
                <a16:creationId xmlns:a16="http://schemas.microsoft.com/office/drawing/2014/main" id="{C08EA58D-43CC-4C61-AF0E-96C096944518}"/>
              </a:ext>
            </a:extLst>
          </p:cNvPr>
          <p:cNvSpPr>
            <a:spLocks noGrp="1"/>
          </p:cNvSpPr>
          <p:nvPr>
            <p:ph sz="half" idx="1"/>
          </p:nvPr>
        </p:nvSpPr>
        <p:spPr>
          <a:xfrm>
            <a:off x="871220" y="2248823"/>
            <a:ext cx="6006192" cy="3928139"/>
          </a:xfrm>
        </p:spPr>
        <p:txBody>
          <a:bodyPr vert="horz" lIns="91440" tIns="45720" rIns="91440" bIns="45720" rtlCol="0">
            <a:normAutofit/>
          </a:bodyPr>
          <a:lstStyle/>
          <a:p>
            <a:r>
              <a:rPr lang="en-US" sz="2000" u="sng" dirty="0">
                <a:solidFill>
                  <a:schemeClr val="accent1"/>
                </a:solidFill>
              </a:rPr>
              <a:t>Net Negative Carbon Local Fuel Production.</a:t>
            </a:r>
            <a:r>
              <a:rPr lang="en-US" sz="2000" dirty="0">
                <a:solidFill>
                  <a:schemeClr val="accent1"/>
                </a:solidFill>
              </a:rPr>
              <a:t> Bio-methane produced from organic waste streams has widely varying carbon intensities, some deeply negative and some modestly positive.  </a:t>
            </a:r>
          </a:p>
          <a:p>
            <a:r>
              <a:rPr lang="en-US" sz="2000" u="sng" dirty="0">
                <a:solidFill>
                  <a:schemeClr val="accent1"/>
                </a:solidFill>
              </a:rPr>
              <a:t>Net Positive Renewable Electricity.</a:t>
            </a:r>
            <a:r>
              <a:rPr lang="en-US" sz="2000" dirty="0">
                <a:solidFill>
                  <a:schemeClr val="accent1"/>
                </a:solidFill>
              </a:rPr>
              <a:t> In California and most other US states, “net metered” solar electric arrays on new buildings can be sized to meet </a:t>
            </a:r>
            <a:r>
              <a:rPr lang="en-US" sz="2000" u="sng" dirty="0">
                <a:solidFill>
                  <a:schemeClr val="accent1"/>
                </a:solidFill>
              </a:rPr>
              <a:t>projected</a:t>
            </a:r>
            <a:r>
              <a:rPr lang="en-US" sz="2000" dirty="0">
                <a:solidFill>
                  <a:schemeClr val="accent1"/>
                </a:solidFill>
              </a:rPr>
              <a:t> electricity usage.  By contrast, arrays on existing buildings can only be sized to meet </a:t>
            </a:r>
            <a:r>
              <a:rPr lang="en-US" sz="2000" u="sng" dirty="0">
                <a:solidFill>
                  <a:schemeClr val="accent1"/>
                </a:solidFill>
              </a:rPr>
              <a:t>historical</a:t>
            </a:r>
            <a:r>
              <a:rPr lang="en-US" sz="2000" dirty="0">
                <a:solidFill>
                  <a:schemeClr val="accent1"/>
                </a:solidFill>
              </a:rPr>
              <a:t> annual usage.</a:t>
            </a:r>
          </a:p>
          <a:p>
            <a:r>
              <a:rPr lang="en-US" sz="2000" u="sng" dirty="0">
                <a:solidFill>
                  <a:schemeClr val="accent1"/>
                </a:solidFill>
              </a:rPr>
              <a:t>Local Energy Resilience.</a:t>
            </a:r>
            <a:r>
              <a:rPr lang="en-US" sz="2000" dirty="0">
                <a:solidFill>
                  <a:schemeClr val="accent1"/>
                </a:solidFill>
              </a:rPr>
              <a:t> Neither utilities nor local governments, acting alone, can achieve the best economic and resilience outcomes for a community. </a:t>
            </a:r>
          </a:p>
        </p:txBody>
      </p:sp>
      <p:sp>
        <p:nvSpPr>
          <p:cNvPr id="14" name="Rectangle 13">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450B59B-9FD5-46DD-97C0-4B850AEC2C62}"/>
              </a:ext>
            </a:extLst>
          </p:cNvPr>
          <p:cNvPicPr>
            <a:picLocks noGrp="1" noChangeAspect="1"/>
          </p:cNvPicPr>
          <p:nvPr>
            <p:ph sz="half" idx="2"/>
          </p:nvPr>
        </p:nvPicPr>
        <p:blipFill rotWithShape="1">
          <a:blip r:embed="rId3"/>
          <a:srcRect l="2274" r="1" b="1"/>
          <a:stretch/>
        </p:blipFill>
        <p:spPr>
          <a:xfrm>
            <a:off x="7523826" y="862763"/>
            <a:ext cx="3788081" cy="5151142"/>
          </a:xfrm>
          <a:prstGeom prst="rect">
            <a:avLst/>
          </a:prstGeom>
        </p:spPr>
      </p:pic>
      <p:sp>
        <p:nvSpPr>
          <p:cNvPr id="4" name="TextBox 3">
            <a:extLst>
              <a:ext uri="{FF2B5EF4-FFF2-40B4-BE49-F238E27FC236}">
                <a16:creationId xmlns:a16="http://schemas.microsoft.com/office/drawing/2014/main" id="{DE2B5D00-C197-45FE-BEA2-874CD076BD6C}"/>
              </a:ext>
            </a:extLst>
          </p:cNvPr>
          <p:cNvSpPr txBox="1"/>
          <p:nvPr/>
        </p:nvSpPr>
        <p:spPr>
          <a:xfrm>
            <a:off x="7446271" y="4320324"/>
            <a:ext cx="2972856" cy="830997"/>
          </a:xfrm>
          <a:prstGeom prst="rect">
            <a:avLst/>
          </a:prstGeom>
          <a:noFill/>
        </p:spPr>
        <p:txBody>
          <a:bodyPr wrap="square" rtlCol="0">
            <a:spAutoFit/>
          </a:bodyPr>
          <a:lstStyle/>
          <a:p>
            <a:r>
              <a:rPr lang="en-US" sz="1200" dirty="0"/>
              <a:t>Synthesis of California Air Resource Board Low Carbon Fuel Standard 2020 Pathway Certified Carbon Intensities (Source: AmericanNaturalGas.com)</a:t>
            </a:r>
          </a:p>
        </p:txBody>
      </p:sp>
    </p:spTree>
    <p:extLst>
      <p:ext uri="{BB962C8B-B14F-4D97-AF65-F5344CB8AC3E}">
        <p14:creationId xmlns:p14="http://schemas.microsoft.com/office/powerpoint/2010/main" val="243421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46C19-A600-4368-944E-76E33413773F}"/>
              </a:ext>
            </a:extLst>
          </p:cNvPr>
          <p:cNvSpPr>
            <a:spLocks noGrp="1"/>
          </p:cNvSpPr>
          <p:nvPr>
            <p:ph type="title"/>
          </p:nvPr>
        </p:nvSpPr>
        <p:spPr>
          <a:xfrm>
            <a:off x="838200" y="365125"/>
            <a:ext cx="10515600" cy="1325563"/>
          </a:xfrm>
        </p:spPr>
        <p:txBody>
          <a:bodyPr>
            <a:normAutofit/>
          </a:bodyPr>
          <a:lstStyle/>
          <a:p>
            <a:r>
              <a:rPr lang="en-US" sz="4600">
                <a:solidFill>
                  <a:srgbClr val="FFFFFF"/>
                </a:solidFill>
              </a:rPr>
              <a:t>Strategies - 1</a:t>
            </a:r>
          </a:p>
        </p:txBody>
      </p:sp>
      <p:sp>
        <p:nvSpPr>
          <p:cNvPr id="5" name="Content Placeholder 4">
            <a:extLst>
              <a:ext uri="{FF2B5EF4-FFF2-40B4-BE49-F238E27FC236}">
                <a16:creationId xmlns:a16="http://schemas.microsoft.com/office/drawing/2014/main" id="{36E16F8D-3548-4F6A-8D8E-4DE21D9E6981}"/>
              </a:ext>
            </a:extLst>
          </p:cNvPr>
          <p:cNvSpPr>
            <a:spLocks noGrp="1"/>
          </p:cNvSpPr>
          <p:nvPr>
            <p:ph idx="1"/>
          </p:nvPr>
        </p:nvSpPr>
        <p:spPr>
          <a:xfrm>
            <a:off x="838200" y="2438400"/>
            <a:ext cx="10515600" cy="3738562"/>
          </a:xfrm>
        </p:spPr>
        <p:txBody>
          <a:bodyPr>
            <a:normAutofit/>
          </a:bodyPr>
          <a:lstStyle/>
          <a:p>
            <a:pPr marL="0" indent="0">
              <a:spcBef>
                <a:spcPts val="0"/>
              </a:spcBef>
              <a:spcAft>
                <a:spcPts val="600"/>
              </a:spcAft>
              <a:buNone/>
            </a:pPr>
            <a:r>
              <a:rPr lang="en-US" sz="2000" u="sng" dirty="0">
                <a:latin typeface="Calibri" panose="020F0502020204030204" pitchFamily="34" charset="0"/>
                <a:ea typeface="Calibri" panose="020F0502020204030204" pitchFamily="34" charset="0"/>
                <a:cs typeface="Times New Roman" panose="02020603050405020304" pitchFamily="18" charset="0"/>
              </a:rPr>
              <a:t>Locally Specific Vision.</a:t>
            </a:r>
            <a:r>
              <a:rPr lang="en-US" sz="2000" dirty="0">
                <a:latin typeface="Calibri" panose="020F0502020204030204" pitchFamily="34" charset="0"/>
                <a:ea typeface="Calibri" panose="020F0502020204030204" pitchFamily="34" charset="0"/>
                <a:cs typeface="Times New Roman" panose="02020603050405020304" pitchFamily="18" charset="0"/>
              </a:rPr>
              <a:t>  A locally specific vision is a statement of the changes the jurisdiction has authority and aspires to make that empower economically beneficial local renewable energy investment.</a:t>
            </a:r>
          </a:p>
          <a:p>
            <a:pPr marL="0" indent="0">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r>
              <a:rPr lang="en-US" sz="2000" u="sng" dirty="0">
                <a:latin typeface="Calibri" panose="020F0502020204030204" pitchFamily="34" charset="0"/>
                <a:ea typeface="Calibri" panose="020F0502020204030204" pitchFamily="34" charset="0"/>
                <a:cs typeface="Times New Roman" panose="02020603050405020304" pitchFamily="18" charset="0"/>
              </a:rPr>
              <a:t>Essential Local Government Roles.</a:t>
            </a:r>
            <a:r>
              <a:rPr lang="en-US" sz="2000" dirty="0">
                <a:latin typeface="Calibri" panose="020F0502020204030204" pitchFamily="34" charset="0"/>
                <a:ea typeface="Calibri" panose="020F0502020204030204" pitchFamily="34" charset="0"/>
                <a:cs typeface="Times New Roman" panose="02020603050405020304" pitchFamily="18" charset="0"/>
              </a:rPr>
              <a:t>  Cities and counties can play roles they already play in other areas.  </a:t>
            </a:r>
            <a:r>
              <a:rPr lang="en-US" sz="2000" b="1" dirty="0">
                <a:latin typeface="Calibri" panose="020F0502020204030204" pitchFamily="34" charset="0"/>
                <a:ea typeface="Calibri" panose="020F0502020204030204" pitchFamily="34" charset="0"/>
                <a:cs typeface="Times New Roman" panose="02020603050405020304" pitchFamily="18" charset="0"/>
              </a:rPr>
              <a:t>New roles are required that require </a:t>
            </a:r>
            <a:r>
              <a:rPr lang="en-US" sz="2000" b="1" u="sng" dirty="0">
                <a:latin typeface="Calibri" panose="020F0502020204030204" pitchFamily="34" charset="0"/>
                <a:ea typeface="Calibri" panose="020F0502020204030204" pitchFamily="34" charset="0"/>
                <a:cs typeface="Times New Roman" panose="02020603050405020304" pitchFamily="18" charset="0"/>
              </a:rPr>
              <a:t>energy management and engineering</a:t>
            </a:r>
            <a:r>
              <a:rPr lang="en-US" sz="2000" b="1" dirty="0">
                <a:latin typeface="Calibri" panose="020F0502020204030204" pitchFamily="34" charset="0"/>
                <a:ea typeface="Calibri" panose="020F0502020204030204" pitchFamily="34" charset="0"/>
                <a:cs typeface="Times New Roman" panose="02020603050405020304" pitchFamily="18" charset="0"/>
              </a:rPr>
              <a:t> skill sets!</a:t>
            </a:r>
          </a:p>
          <a:p>
            <a:pPr marL="0" marR="0" indent="0">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000" u="sng" dirty="0">
                <a:effectLst/>
                <a:latin typeface="Calibri" panose="020F0502020204030204" pitchFamily="34" charset="0"/>
                <a:ea typeface="Calibri" panose="020F0502020204030204" pitchFamily="34" charset="0"/>
                <a:cs typeface="Times New Roman" panose="02020603050405020304" pitchFamily="18" charset="0"/>
              </a:rPr>
              <a:t>Renewable Energy Site Inventories.</a:t>
            </a:r>
            <a:r>
              <a:rPr lang="en-US" sz="2000" dirty="0">
                <a:effectLst/>
                <a:latin typeface="Calibri" panose="020F0502020204030204" pitchFamily="34" charset="0"/>
                <a:ea typeface="Calibri" panose="020F0502020204030204" pitchFamily="34" charset="0"/>
                <a:cs typeface="Times New Roman" panose="02020603050405020304" pitchFamily="18" charset="0"/>
              </a:rPr>
              <a:t> Sites suitable for renewable energy development should be inventoried and assessed to determine their economic value for purposes of renewable project development.</a:t>
            </a:r>
          </a:p>
          <a:p>
            <a:pPr marL="0" marR="0" indent="0">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2000" dirty="0"/>
          </a:p>
        </p:txBody>
      </p:sp>
    </p:spTree>
    <p:extLst>
      <p:ext uri="{BB962C8B-B14F-4D97-AF65-F5344CB8AC3E}">
        <p14:creationId xmlns:p14="http://schemas.microsoft.com/office/powerpoint/2010/main" val="268745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46C19-A600-4368-944E-76E33413773F}"/>
              </a:ext>
            </a:extLst>
          </p:cNvPr>
          <p:cNvSpPr>
            <a:spLocks noGrp="1"/>
          </p:cNvSpPr>
          <p:nvPr>
            <p:ph type="title"/>
          </p:nvPr>
        </p:nvSpPr>
        <p:spPr>
          <a:xfrm>
            <a:off x="838200" y="365125"/>
            <a:ext cx="10515600" cy="1325563"/>
          </a:xfrm>
        </p:spPr>
        <p:txBody>
          <a:bodyPr>
            <a:normAutofit/>
          </a:bodyPr>
          <a:lstStyle/>
          <a:p>
            <a:r>
              <a:rPr lang="en-US" sz="4600">
                <a:solidFill>
                  <a:srgbClr val="FFFFFF"/>
                </a:solidFill>
              </a:rPr>
              <a:t>Strategies - 2</a:t>
            </a:r>
          </a:p>
        </p:txBody>
      </p:sp>
      <p:sp>
        <p:nvSpPr>
          <p:cNvPr id="5" name="Content Placeholder 4">
            <a:extLst>
              <a:ext uri="{FF2B5EF4-FFF2-40B4-BE49-F238E27FC236}">
                <a16:creationId xmlns:a16="http://schemas.microsoft.com/office/drawing/2014/main" id="{36E16F8D-3548-4F6A-8D8E-4DE21D9E6981}"/>
              </a:ext>
            </a:extLst>
          </p:cNvPr>
          <p:cNvSpPr>
            <a:spLocks noGrp="1"/>
          </p:cNvSpPr>
          <p:nvPr>
            <p:ph idx="1"/>
          </p:nvPr>
        </p:nvSpPr>
        <p:spPr>
          <a:xfrm>
            <a:off x="838200" y="2276475"/>
            <a:ext cx="10515600" cy="4115089"/>
          </a:xfrm>
        </p:spPr>
        <p:txBody>
          <a:bodyPr>
            <a:normAutofit fontScale="92500" lnSpcReduction="20000"/>
          </a:bodyPr>
          <a:lstStyle/>
          <a:p>
            <a:pPr marL="0" indent="0">
              <a:spcBef>
                <a:spcPts val="0"/>
              </a:spcBef>
              <a:spcAft>
                <a:spcPts val="600"/>
              </a:spcAft>
              <a:buNone/>
            </a:pPr>
            <a:endParaRPr lang="en-US" sz="1400"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r>
              <a:rPr lang="en-US" sz="2200" u="sng" dirty="0">
                <a:effectLst/>
                <a:latin typeface="Calibri" panose="020F0502020204030204" pitchFamily="34" charset="0"/>
                <a:ea typeface="Calibri" panose="020F0502020204030204" pitchFamily="34" charset="0"/>
                <a:cs typeface="Times New Roman" panose="02020603050405020304" pitchFamily="18" charset="0"/>
              </a:rPr>
              <a:t>Decarbonization and Resilience Program Planning and Implementation.</a:t>
            </a:r>
            <a:r>
              <a:rPr lang="en-US" sz="2200" dirty="0">
                <a:effectLst/>
                <a:latin typeface="Calibri" panose="020F0502020204030204" pitchFamily="34" charset="0"/>
                <a:ea typeface="Calibri" panose="020F0502020204030204" pitchFamily="34" charset="0"/>
                <a:cs typeface="Times New Roman" panose="02020603050405020304" pitchFamily="18" charset="0"/>
              </a:rPr>
              <a:t> The same trade-offs confront each local jurisdiction, but choices will </a:t>
            </a:r>
            <a:r>
              <a:rPr lang="en-US" sz="2200" dirty="0">
                <a:latin typeface="Calibri" panose="020F0502020204030204" pitchFamily="34" charset="0"/>
                <a:ea typeface="Calibri" panose="020F0502020204030204" pitchFamily="34" charset="0"/>
                <a:cs typeface="Times New Roman" panose="02020603050405020304" pitchFamily="18" charset="0"/>
              </a:rPr>
              <a:t>differ because local energy profiles and trends differ.</a:t>
            </a:r>
          </a:p>
          <a:p>
            <a:pPr marL="457200" indent="-457200">
              <a:spcBef>
                <a:spcPts val="0"/>
              </a:spcBef>
              <a:spcAft>
                <a:spcPts val="600"/>
              </a:spcAf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on-site solar vs. community renewables, </a:t>
            </a:r>
          </a:p>
          <a:p>
            <a:pPr marL="457200" indent="-457200">
              <a:spcBef>
                <a:spcPts val="0"/>
              </a:spcBef>
              <a:spcAft>
                <a:spcPts val="600"/>
              </a:spcAf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imports vs. local production, </a:t>
            </a:r>
          </a:p>
          <a:p>
            <a:pPr marL="457200" indent="-457200">
              <a:spcBef>
                <a:spcPts val="0"/>
              </a:spcBef>
              <a:spcAft>
                <a:spcPts val="600"/>
              </a:spcAf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new projects vs. retrofits, </a:t>
            </a:r>
          </a:p>
          <a:p>
            <a:pPr marL="457200" indent="-457200">
              <a:spcBef>
                <a:spcPts val="0"/>
              </a:spcBef>
              <a:spcAft>
                <a:spcPts val="600"/>
              </a:spcAf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zero carbon vs. fully energy resilient, </a:t>
            </a:r>
          </a:p>
          <a:p>
            <a:pPr marL="457200" indent="-457200">
              <a:spcBef>
                <a:spcPts val="0"/>
              </a:spcBef>
              <a:spcAft>
                <a:spcPts val="600"/>
              </a:spcAf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expedient vs. cost-efficient actions, </a:t>
            </a:r>
          </a:p>
          <a:p>
            <a:pPr marL="457200" indent="-457200">
              <a:spcBef>
                <a:spcPts val="0"/>
              </a:spcBef>
              <a:spcAft>
                <a:spcPts val="600"/>
              </a:spcAf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formerly affordable vs. newly affordable technologies, and </a:t>
            </a:r>
          </a:p>
          <a:p>
            <a:pPr marL="457200" indent="-457200">
              <a:spcBef>
                <a:spcPts val="0"/>
              </a:spcBef>
              <a:spcAft>
                <a:spcPts val="600"/>
              </a:spcAf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readiness for action now vs. later. </a:t>
            </a:r>
          </a:p>
          <a:p>
            <a:pPr marL="0" indent="0">
              <a:spcBef>
                <a:spcPts val="0"/>
              </a:spcBef>
              <a:spcAft>
                <a:spcPts val="600"/>
              </a:spcAft>
              <a:buNone/>
            </a:pPr>
            <a:endParaRPr lang="en-US" sz="2200" dirty="0">
              <a:latin typeface="Calibri" panose="020F0502020204030204" pitchFamily="34" charset="0"/>
              <a:cs typeface="Times New Roman" panose="02020603050405020304" pitchFamily="18" charset="0"/>
            </a:endParaRPr>
          </a:p>
          <a:p>
            <a:pPr marL="0" indent="0">
              <a:spcBef>
                <a:spcPts val="0"/>
              </a:spcBef>
              <a:spcAft>
                <a:spcPts val="600"/>
              </a:spcAft>
              <a:buNone/>
            </a:pPr>
            <a:r>
              <a:rPr lang="en-US" sz="2200" u="sng" dirty="0">
                <a:effectLst/>
                <a:latin typeface="Calibri" panose="020F0502020204030204" pitchFamily="34" charset="0"/>
                <a:ea typeface="Calibri" panose="020F0502020204030204" pitchFamily="34" charset="0"/>
                <a:cs typeface="Times New Roman" panose="02020603050405020304" pitchFamily="18" charset="0"/>
              </a:rPr>
              <a:t>Growth and Maturation of Local Deployment and Retrofit Capacities.</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L</a:t>
            </a:r>
            <a:r>
              <a:rPr lang="en-US" sz="2200" dirty="0">
                <a:effectLst/>
                <a:latin typeface="Calibri" panose="020F0502020204030204" pitchFamily="34" charset="0"/>
                <a:ea typeface="Calibri" panose="020F0502020204030204" pitchFamily="34" charset="0"/>
                <a:cs typeface="Times New Roman" panose="02020603050405020304" pitchFamily="18" charset="0"/>
              </a:rPr>
              <a:t>ack of mature local deployment capacity is a main barrier to local renewable energy transitions and solar electrification retrofits.</a:t>
            </a:r>
          </a:p>
          <a:p>
            <a:pPr marL="0" marR="0" indent="0">
              <a:spcBef>
                <a:spcPts val="0"/>
              </a:spcBef>
              <a:spcAft>
                <a:spcPts val="600"/>
              </a:spcAft>
              <a:buNone/>
            </a:pPr>
            <a:endParaRPr lang="en-US" sz="1400" dirty="0"/>
          </a:p>
        </p:txBody>
      </p:sp>
    </p:spTree>
    <p:extLst>
      <p:ext uri="{BB962C8B-B14F-4D97-AF65-F5344CB8AC3E}">
        <p14:creationId xmlns:p14="http://schemas.microsoft.com/office/powerpoint/2010/main" val="276324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284F1D2-DCE4-420F-9F6D-04B9B4B0CA97}"/>
              </a:ext>
            </a:extLst>
          </p:cNvPr>
          <p:cNvSpPr>
            <a:spLocks noGrp="1"/>
          </p:cNvSpPr>
          <p:nvPr>
            <p:ph type="title"/>
          </p:nvPr>
        </p:nvSpPr>
        <p:spPr>
          <a:xfrm>
            <a:off x="838200" y="365125"/>
            <a:ext cx="10515600" cy="1325563"/>
          </a:xfrm>
        </p:spPr>
        <p:txBody>
          <a:bodyPr>
            <a:normAutofit/>
          </a:bodyPr>
          <a:lstStyle/>
          <a:p>
            <a:r>
              <a:rPr lang="en-US" sz="4600" dirty="0">
                <a:solidFill>
                  <a:srgbClr val="FFFFFF"/>
                </a:solidFill>
              </a:rPr>
              <a:t>Implementation </a:t>
            </a:r>
          </a:p>
        </p:txBody>
      </p:sp>
      <p:sp>
        <p:nvSpPr>
          <p:cNvPr id="8" name="Content Placeholder 7">
            <a:extLst>
              <a:ext uri="{FF2B5EF4-FFF2-40B4-BE49-F238E27FC236}">
                <a16:creationId xmlns:a16="http://schemas.microsoft.com/office/drawing/2014/main" id="{9693E40C-862E-4C69-BB14-D3BDE6642318}"/>
              </a:ext>
            </a:extLst>
          </p:cNvPr>
          <p:cNvSpPr>
            <a:spLocks noGrp="1"/>
          </p:cNvSpPr>
          <p:nvPr>
            <p:ph idx="1"/>
          </p:nvPr>
        </p:nvSpPr>
        <p:spPr>
          <a:xfrm>
            <a:off x="838200" y="2276475"/>
            <a:ext cx="10515600" cy="3900487"/>
          </a:xfrm>
        </p:spPr>
        <p:txBody>
          <a:bodyPr>
            <a:noAutofit/>
          </a:bodyPr>
          <a:lstStyle/>
          <a:p>
            <a:pPr marL="0" indent="0">
              <a:buNone/>
            </a:pPr>
            <a:r>
              <a:rPr lang="en-US" sz="2000" dirty="0"/>
              <a:t>Cities and counties are taking roles in local renewable energy deployment that mirror their roles in other areas - enforcing codes, permitting projects, licensing local service providers and generally securing the public interest in safe, competent and environmentally appropriate services supportive of local renewable energy transitions.  </a:t>
            </a:r>
          </a:p>
          <a:p>
            <a:pPr marL="0" indent="0">
              <a:buNone/>
            </a:pPr>
            <a:r>
              <a:rPr lang="en-US" sz="2000" dirty="0"/>
              <a:t>Cities and counties will also take on new roles, assessing renewable resource potential and zoning options, determining and prioritizing which local public facilities require energy resilience upgrades, identifying sites that are suitable for renewable project development, and enforcing local ordinances and regulations governing renewable energy transition services - for example, regulating community renewable energy production and community microgrid operations to ensure equitable cost recovery and service delivery.  </a:t>
            </a:r>
          </a:p>
          <a:p>
            <a:pPr marL="0" indent="0">
              <a:buNone/>
            </a:pPr>
            <a:r>
              <a:rPr lang="en-US" sz="2000" b="1" dirty="0"/>
              <a:t>Technical and analytical support for energy related roles can and likely will be outsourced, but implementation will require new staff competencies – primarily energy engineering and energy management</a:t>
            </a:r>
          </a:p>
        </p:txBody>
      </p:sp>
    </p:spTree>
    <p:extLst>
      <p:ext uri="{BB962C8B-B14F-4D97-AF65-F5344CB8AC3E}">
        <p14:creationId xmlns:p14="http://schemas.microsoft.com/office/powerpoint/2010/main" val="204772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DC7D-2EDA-45A0-A7FB-881EFDF1929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0EF2960-8100-4B34-9169-89CAF2A6D3E4}"/>
              </a:ext>
            </a:extLst>
          </p:cNvPr>
          <p:cNvSpPr>
            <a:spLocks noGrp="1"/>
          </p:cNvSpPr>
          <p:nvPr>
            <p:ph sz="half" idx="1"/>
          </p:nvPr>
        </p:nvSpPr>
        <p:spPr/>
        <p:txBody>
          <a:bodyPr>
            <a:normAutofit fontScale="85000" lnSpcReduction="10000"/>
          </a:bodyPr>
          <a:lstStyle/>
          <a:p>
            <a:pPr marL="0" indent="0">
              <a:buNone/>
            </a:pPr>
            <a:r>
              <a:rPr lang="en-US" sz="2600" dirty="0"/>
              <a:t>Global, National and State</a:t>
            </a:r>
          </a:p>
          <a:p>
            <a:r>
              <a:rPr lang="en-US" sz="2600" dirty="0"/>
              <a:t>Global Renewable Transition</a:t>
            </a:r>
          </a:p>
          <a:p>
            <a:r>
              <a:rPr lang="en-US" sz="2600" dirty="0"/>
              <a:t>Renewable Power in the US and California</a:t>
            </a:r>
          </a:p>
          <a:p>
            <a:pPr marL="0" indent="0">
              <a:buNone/>
            </a:pPr>
            <a:r>
              <a:rPr lang="en-US" sz="2600" dirty="0"/>
              <a:t>Local Renewable Energy</a:t>
            </a:r>
          </a:p>
          <a:p>
            <a:r>
              <a:rPr lang="en-US" sz="2600" dirty="0"/>
              <a:t>Deployment</a:t>
            </a:r>
          </a:p>
          <a:p>
            <a:r>
              <a:rPr lang="en-US" sz="2600" dirty="0"/>
              <a:t>Costs</a:t>
            </a:r>
          </a:p>
          <a:p>
            <a:r>
              <a:rPr lang="en-US" sz="2600" dirty="0"/>
              <a:t>Benefits</a:t>
            </a:r>
          </a:p>
          <a:p>
            <a:pPr marL="0" indent="0">
              <a:buNone/>
            </a:pPr>
            <a:r>
              <a:rPr lang="en-US" sz="2600" dirty="0"/>
              <a:t>Local Renewable Energy Transitions  </a:t>
            </a:r>
          </a:p>
          <a:p>
            <a:r>
              <a:rPr lang="en-US" sz="2600" dirty="0"/>
              <a:t>Targets</a:t>
            </a:r>
          </a:p>
          <a:p>
            <a:r>
              <a:rPr lang="en-US" sz="2600" dirty="0"/>
              <a:t>Strategies</a:t>
            </a:r>
          </a:p>
          <a:p>
            <a:r>
              <a:rPr lang="en-US" sz="2600" dirty="0"/>
              <a:t>Implementation</a:t>
            </a:r>
          </a:p>
          <a:p>
            <a:pPr marL="0" indent="0">
              <a:buNone/>
            </a:pPr>
            <a:endParaRPr lang="en-US" dirty="0"/>
          </a:p>
          <a:p>
            <a:endParaRPr lang="en-US" dirty="0"/>
          </a:p>
          <a:p>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416617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8263A6F-88A7-4991-8551-045CC6888E9F}"/>
              </a:ext>
            </a:extLst>
          </p:cNvPr>
          <p:cNvSpPr>
            <a:spLocks noGrp="1"/>
          </p:cNvSpPr>
          <p:nvPr>
            <p:ph type="title"/>
          </p:nvPr>
        </p:nvSpPr>
        <p:spPr/>
        <p:txBody>
          <a:bodyPr/>
          <a:lstStyle/>
          <a:p>
            <a:pPr algn="ctr"/>
            <a:r>
              <a:rPr lang="en-US" dirty="0"/>
              <a:t>Recap</a:t>
            </a:r>
          </a:p>
        </p:txBody>
      </p:sp>
      <p:sp>
        <p:nvSpPr>
          <p:cNvPr id="10" name="Content Placeholder 9">
            <a:extLst>
              <a:ext uri="{FF2B5EF4-FFF2-40B4-BE49-F238E27FC236}">
                <a16:creationId xmlns:a16="http://schemas.microsoft.com/office/drawing/2014/main" id="{D47792CA-C033-4820-A263-E3674DC2BE13}"/>
              </a:ext>
            </a:extLst>
          </p:cNvPr>
          <p:cNvSpPr>
            <a:spLocks noGrp="1"/>
          </p:cNvSpPr>
          <p:nvPr>
            <p:ph idx="1"/>
          </p:nvPr>
        </p:nvSpPr>
        <p:spPr/>
        <p:txBody>
          <a:bodyPr>
            <a:normAutofit fontScale="92500" lnSpcReduction="20000"/>
          </a:bodyPr>
          <a:lstStyle/>
          <a:p>
            <a:pPr marL="0" lvl="0" indent="0">
              <a:buNone/>
              <a:defRPr/>
            </a:pPr>
            <a:r>
              <a:rPr lang="en-US" dirty="0">
                <a:solidFill>
                  <a:prstClr val="black"/>
                </a:solidFill>
              </a:rPr>
              <a:t>More than $2.7 trillion has been invested over </a:t>
            </a:r>
            <a:r>
              <a:rPr lang="en-US" u="sng" dirty="0">
                <a:solidFill>
                  <a:prstClr val="black"/>
                </a:solidFill>
              </a:rPr>
              <a:t>the past decade</a:t>
            </a:r>
            <a:r>
              <a:rPr lang="en-US" dirty="0">
                <a:solidFill>
                  <a:prstClr val="black"/>
                </a:solidFill>
              </a:rPr>
              <a:t> in building up global renewable energy capacity. </a:t>
            </a:r>
            <a:r>
              <a:rPr lang="en-US" u="sng" dirty="0">
                <a:solidFill>
                  <a:prstClr val="black"/>
                </a:solidFill>
              </a:rPr>
              <a:t>Renewable sources more than doubled their share of the global power mix, from 5.9% in 2009 to 13.4% last year. </a:t>
            </a:r>
          </a:p>
          <a:p>
            <a:pPr marL="0" lvl="0" indent="0">
              <a:buNone/>
              <a:defRPr/>
            </a:pPr>
            <a:r>
              <a:rPr lang="en-US" dirty="0">
                <a:solidFill>
                  <a:prstClr val="black"/>
                </a:solidFill>
              </a:rPr>
              <a:t>Proportionate expansion of </a:t>
            </a:r>
            <a:r>
              <a:rPr lang="en-US" u="sng" dirty="0">
                <a:solidFill>
                  <a:prstClr val="black"/>
                </a:solidFill>
              </a:rPr>
              <a:t>local renewable supply and storage </a:t>
            </a:r>
            <a:r>
              <a:rPr lang="en-US" dirty="0">
                <a:solidFill>
                  <a:prstClr val="black"/>
                </a:solidFill>
              </a:rPr>
              <a:t>is essential to timely, just, safe and economically beneficial local renewable energy transitions.  It buys time as the climate clock approaches midnight. </a:t>
            </a:r>
            <a:r>
              <a:rPr lang="en-US" u="sng" dirty="0">
                <a:solidFill>
                  <a:prstClr val="black"/>
                </a:solidFill>
              </a:rPr>
              <a:t>Local renewable energy transitions can out-pace state and national renewable expansion, while addressing local environmental and economic injustices and filling a growing energy resilience gap. </a:t>
            </a:r>
          </a:p>
          <a:p>
            <a:pPr marL="0" lvl="0" indent="0">
              <a:buNone/>
              <a:defRPr/>
            </a:pPr>
            <a:r>
              <a:rPr lang="en-US" dirty="0">
                <a:solidFill>
                  <a:prstClr val="black"/>
                </a:solidFill>
              </a:rPr>
              <a:t>US cities and counties that accelerate local renewable transitions are acting in their self-interest. Planning and action in California to encourage investment in </a:t>
            </a:r>
            <a:r>
              <a:rPr lang="en-US" u="sng" dirty="0">
                <a:solidFill>
                  <a:prstClr val="black"/>
                </a:solidFill>
              </a:rPr>
              <a:t>local solar energy production strengthens local economies in many, major ways while turbo-charging local decarbonization and energy resilience.</a:t>
            </a:r>
          </a:p>
          <a:p>
            <a:endParaRPr lang="en-US" dirty="0"/>
          </a:p>
        </p:txBody>
      </p:sp>
    </p:spTree>
    <p:extLst>
      <p:ext uri="{BB962C8B-B14F-4D97-AF65-F5344CB8AC3E}">
        <p14:creationId xmlns:p14="http://schemas.microsoft.com/office/powerpoint/2010/main" val="4066556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BF45-2BBC-449A-958B-198438538A4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D92FA377-5CB2-4340-BF52-C38EFA9B7562}"/>
              </a:ext>
            </a:extLst>
          </p:cNvPr>
          <p:cNvSpPr>
            <a:spLocks noGrp="1"/>
          </p:cNvSpPr>
          <p:nvPr>
            <p:ph idx="1"/>
          </p:nvPr>
        </p:nvSpPr>
        <p:spPr/>
        <p:txBody>
          <a:bodyPr/>
          <a:lstStyle/>
          <a:p>
            <a:pPr marL="0" indent="0">
              <a:buNone/>
            </a:pPr>
            <a:r>
              <a:rPr lang="en-US" dirty="0">
                <a:hlinkClick r:id="rId3"/>
              </a:rPr>
              <a:t>gbraun@iresn.org</a:t>
            </a:r>
            <a:endParaRPr lang="en-US" dirty="0"/>
          </a:p>
          <a:p>
            <a:pPr marL="0" indent="0">
              <a:buNone/>
            </a:pPr>
            <a:r>
              <a:rPr lang="en-US" dirty="0">
                <a:hlinkClick r:id="rId4"/>
              </a:rPr>
              <a:t>www.iresn.org</a:t>
            </a:r>
            <a:endParaRPr lang="en-US" dirty="0"/>
          </a:p>
          <a:p>
            <a:pPr marL="0" indent="0">
              <a:buNone/>
            </a:pPr>
            <a:r>
              <a:rPr lang="en-US" dirty="0"/>
              <a:t>Link to preprint:  </a:t>
            </a:r>
            <a:r>
              <a:rPr lang="en-US" dirty="0">
                <a:hlinkClick r:id="rId5"/>
              </a:rPr>
              <a:t>Local Renewable Energy Transition Strategies</a:t>
            </a:r>
            <a:endParaRPr lang="en-US" dirty="0"/>
          </a:p>
        </p:txBody>
      </p:sp>
    </p:spTree>
    <p:extLst>
      <p:ext uri="{BB962C8B-B14F-4D97-AF65-F5344CB8AC3E}">
        <p14:creationId xmlns:p14="http://schemas.microsoft.com/office/powerpoint/2010/main" val="111484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115705-0F89-45E1-9F55-8FABC1E4D759}"/>
              </a:ext>
            </a:extLst>
          </p:cNvPr>
          <p:cNvSpPr>
            <a:spLocks noGrp="1"/>
          </p:cNvSpPr>
          <p:nvPr>
            <p:ph type="title"/>
          </p:nvPr>
        </p:nvSpPr>
        <p:spPr/>
        <p:txBody>
          <a:bodyPr/>
          <a:lstStyle/>
          <a:p>
            <a:r>
              <a:rPr lang="en-US" dirty="0"/>
              <a:t>Global Renewable Transition</a:t>
            </a:r>
            <a:br>
              <a:rPr lang="en-US" dirty="0"/>
            </a:br>
            <a:endParaRPr lang="en-US" dirty="0"/>
          </a:p>
        </p:txBody>
      </p:sp>
      <p:sp>
        <p:nvSpPr>
          <p:cNvPr id="6" name="Text Placeholder 5">
            <a:extLst>
              <a:ext uri="{FF2B5EF4-FFF2-40B4-BE49-F238E27FC236}">
                <a16:creationId xmlns:a16="http://schemas.microsoft.com/office/drawing/2014/main" id="{20D9AD48-AB8F-4FCD-99B7-5F16DDEDC51E}"/>
              </a:ext>
            </a:extLst>
          </p:cNvPr>
          <p:cNvSpPr>
            <a:spLocks noGrp="1"/>
          </p:cNvSpPr>
          <p:nvPr>
            <p:ph sz="half" idx="1"/>
          </p:nvPr>
        </p:nvSpPr>
        <p:spPr/>
        <p:txBody>
          <a:bodyPr>
            <a:normAutofit fontScale="85000" lnSpcReduction="20000"/>
          </a:bodyPr>
          <a:lstStyle/>
          <a:p>
            <a:pPr marL="0" indent="0">
              <a:buNone/>
            </a:pPr>
            <a:r>
              <a:rPr lang="en-US" dirty="0"/>
              <a:t>A global renewable electricity transition is ramping up on the strength of solar and wind component manufacturing scale economies and opportunities to replace aging thermal power plants.  </a:t>
            </a:r>
          </a:p>
          <a:p>
            <a:pPr marL="0" indent="0">
              <a:buNone/>
            </a:pPr>
            <a:r>
              <a:rPr lang="en-US" dirty="0"/>
              <a:t>Scale economies in battery and fuel cell manufacturing will ramp up a parallel and synergistic transition in the transportation sector that will enable local energy resilience as well as smoothing of daily electricity demand.  </a:t>
            </a:r>
          </a:p>
          <a:p>
            <a:pPr marL="0" indent="0">
              <a:buNone/>
            </a:pPr>
            <a:r>
              <a:rPr lang="en-US" dirty="0"/>
              <a:t>Renewable hydrogen will enable smoothing of seasonal and emergency demand as its production for use as a transportation fuel expands.</a:t>
            </a:r>
          </a:p>
        </p:txBody>
      </p:sp>
      <p:pic>
        <p:nvPicPr>
          <p:cNvPr id="3" name="Content Placeholder 2">
            <a:extLst>
              <a:ext uri="{FF2B5EF4-FFF2-40B4-BE49-F238E27FC236}">
                <a16:creationId xmlns:a16="http://schemas.microsoft.com/office/drawing/2014/main" id="{31C38C4D-B4C7-4C53-979C-2E18252A4ED0}"/>
              </a:ext>
            </a:extLst>
          </p:cNvPr>
          <p:cNvPicPr>
            <a:picLocks noGrp="1" noChangeAspect="1"/>
          </p:cNvPicPr>
          <p:nvPr>
            <p:ph sz="half" idx="2"/>
          </p:nvPr>
        </p:nvPicPr>
        <p:blipFill>
          <a:blip r:embed="rId2"/>
          <a:stretch>
            <a:fillRect/>
          </a:stretch>
        </p:blipFill>
        <p:spPr>
          <a:xfrm>
            <a:off x="6172200" y="1825625"/>
            <a:ext cx="5181600" cy="3443526"/>
          </a:xfrm>
          <a:prstGeom prst="rect">
            <a:avLst/>
          </a:prstGeom>
          <a:ln w="12700">
            <a:solidFill>
              <a:schemeClr val="tx1"/>
            </a:solidFill>
          </a:ln>
        </p:spPr>
      </p:pic>
      <p:sp>
        <p:nvSpPr>
          <p:cNvPr id="8" name="TextBox 7">
            <a:extLst>
              <a:ext uri="{FF2B5EF4-FFF2-40B4-BE49-F238E27FC236}">
                <a16:creationId xmlns:a16="http://schemas.microsoft.com/office/drawing/2014/main" id="{E1FBB094-CE47-4687-851D-F20A53CBD4E8}"/>
              </a:ext>
            </a:extLst>
          </p:cNvPr>
          <p:cNvSpPr txBox="1"/>
          <p:nvPr/>
        </p:nvSpPr>
        <p:spPr>
          <a:xfrm>
            <a:off x="6509857" y="5343787"/>
            <a:ext cx="4754956" cy="646331"/>
          </a:xfrm>
          <a:prstGeom prst="rect">
            <a:avLst/>
          </a:prstGeom>
          <a:noFill/>
        </p:spPr>
        <p:txBody>
          <a:bodyPr wrap="none" rtlCol="0">
            <a:spAutoFit/>
          </a:bodyPr>
          <a:lstStyle/>
          <a:p>
            <a:r>
              <a:rPr lang="en-US" dirty="0"/>
              <a:t>Global Capacity in Renewable Power, 2004-2019 </a:t>
            </a:r>
          </a:p>
          <a:p>
            <a:r>
              <a:rPr lang="en-US" dirty="0"/>
              <a:t>Source:  Bloomberg NEF</a:t>
            </a:r>
          </a:p>
        </p:txBody>
      </p:sp>
    </p:spTree>
    <p:extLst>
      <p:ext uri="{BB962C8B-B14F-4D97-AF65-F5344CB8AC3E}">
        <p14:creationId xmlns:p14="http://schemas.microsoft.com/office/powerpoint/2010/main" val="2127669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444B751-6C5C-4659-B1AE-94F916F442CE}"/>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algn="ctr"/>
            <a:r>
              <a:rPr lang="en-US" sz="4400" dirty="0">
                <a:solidFill>
                  <a:schemeClr val="bg1"/>
                </a:solidFill>
              </a:rPr>
              <a:t>Electricity Is Only 40% of Global Energy</a:t>
            </a:r>
          </a:p>
        </p:txBody>
      </p:sp>
      <p:pic>
        <p:nvPicPr>
          <p:cNvPr id="7" name="Content Placeholder 6">
            <a:extLst>
              <a:ext uri="{FF2B5EF4-FFF2-40B4-BE49-F238E27FC236}">
                <a16:creationId xmlns:a16="http://schemas.microsoft.com/office/drawing/2014/main" id="{53991232-80B2-4EDF-BF6A-198A22CFD375}"/>
              </a:ext>
            </a:extLst>
          </p:cNvPr>
          <p:cNvPicPr>
            <a:picLocks noGrp="1" noChangeAspect="1"/>
          </p:cNvPicPr>
          <p:nvPr>
            <p:ph idx="1"/>
          </p:nvPr>
        </p:nvPicPr>
        <p:blipFill rotWithShape="1">
          <a:blip r:embed="rId2"/>
          <a:srcRect l="5865"/>
          <a:stretch/>
        </p:blipFill>
        <p:spPr>
          <a:xfrm>
            <a:off x="841248" y="2516777"/>
            <a:ext cx="6236208" cy="3660185"/>
          </a:xfrm>
          <a:prstGeom prst="rect">
            <a:avLst/>
          </a:prstGeom>
        </p:spPr>
      </p:pic>
      <p:sp>
        <p:nvSpPr>
          <p:cNvPr id="8" name="Text Placeholder 7">
            <a:extLst>
              <a:ext uri="{FF2B5EF4-FFF2-40B4-BE49-F238E27FC236}">
                <a16:creationId xmlns:a16="http://schemas.microsoft.com/office/drawing/2014/main" id="{6E13202F-8C4A-4E04-8E3A-C1688E081564}"/>
              </a:ext>
            </a:extLst>
          </p:cNvPr>
          <p:cNvSpPr>
            <a:spLocks noGrp="1"/>
          </p:cNvSpPr>
          <p:nvPr>
            <p:ph type="body" sz="half" idx="2"/>
          </p:nvPr>
        </p:nvSpPr>
        <p:spPr>
          <a:xfrm>
            <a:off x="7546848" y="2516777"/>
            <a:ext cx="3803904" cy="3660185"/>
          </a:xfrm>
        </p:spPr>
        <p:txBody>
          <a:bodyPr vert="horz" lIns="91440" tIns="45720" rIns="91440" bIns="45720" rtlCol="0" anchor="ctr">
            <a:normAutofit/>
          </a:bodyPr>
          <a:lstStyle/>
          <a:p>
            <a:r>
              <a:rPr lang="en-US" sz="2200" dirty="0"/>
              <a:t>Replacing transport and heating fuels with electricity would require two and a half times the amount of current global electricity usage.  </a:t>
            </a:r>
          </a:p>
          <a:p>
            <a:r>
              <a:rPr lang="en-US" sz="2200" dirty="0"/>
              <a:t>Bio-fuels, renewable hydrogen and renewable heat are essential complements to renewable electrification. </a:t>
            </a:r>
          </a:p>
        </p:txBody>
      </p:sp>
    </p:spTree>
    <p:extLst>
      <p:ext uri="{BB962C8B-B14F-4D97-AF65-F5344CB8AC3E}">
        <p14:creationId xmlns:p14="http://schemas.microsoft.com/office/powerpoint/2010/main" val="25218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4">
            <a:extLst>
              <a:ext uri="{FF2B5EF4-FFF2-40B4-BE49-F238E27FC236}">
                <a16:creationId xmlns:a16="http://schemas.microsoft.com/office/drawing/2014/main" id="{E8E4534A-AD6A-4061-B6BE-27525B9E9D3F}"/>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5500" kern="1200" dirty="0">
                <a:solidFill>
                  <a:schemeClr val="bg1"/>
                </a:solidFill>
                <a:latin typeface="+mj-lt"/>
                <a:ea typeface="+mj-ea"/>
                <a:cs typeface="+mj-cs"/>
              </a:rPr>
              <a:t>Solar Electrification Retrofits are Affordable in Northern California</a:t>
            </a:r>
          </a:p>
        </p:txBody>
      </p:sp>
      <p:sp>
        <p:nvSpPr>
          <p:cNvPr id="13" name="Rectangle 12">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09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F0CADF-1C32-4172-971F-347B22A593D9}"/>
              </a:ext>
            </a:extLst>
          </p:cNvPr>
          <p:cNvSpPr>
            <a:spLocks noGrp="1"/>
          </p:cNvSpPr>
          <p:nvPr>
            <p:ph type="title"/>
          </p:nvPr>
        </p:nvSpPr>
        <p:spPr/>
        <p:txBody>
          <a:bodyPr/>
          <a:lstStyle/>
          <a:p>
            <a:r>
              <a:rPr lang="en-US" dirty="0"/>
              <a:t>Solar Power in the US and California</a:t>
            </a:r>
            <a:br>
              <a:rPr lang="en-US" dirty="0"/>
            </a:br>
            <a:endParaRPr lang="en-US" dirty="0"/>
          </a:p>
        </p:txBody>
      </p:sp>
      <p:sp>
        <p:nvSpPr>
          <p:cNvPr id="6" name="Text Placeholder 5">
            <a:extLst>
              <a:ext uri="{FF2B5EF4-FFF2-40B4-BE49-F238E27FC236}">
                <a16:creationId xmlns:a16="http://schemas.microsoft.com/office/drawing/2014/main" id="{FA16D4C6-EA68-46A2-8F35-0FC6E710AFD9}"/>
              </a:ext>
            </a:extLst>
          </p:cNvPr>
          <p:cNvSpPr>
            <a:spLocks noGrp="1"/>
          </p:cNvSpPr>
          <p:nvPr>
            <p:ph sz="half" idx="1"/>
          </p:nvPr>
        </p:nvSpPr>
        <p:spPr>
          <a:xfrm>
            <a:off x="902856" y="1275937"/>
            <a:ext cx="3567544" cy="4847772"/>
          </a:xfrm>
        </p:spPr>
        <p:txBody>
          <a:bodyPr>
            <a:normAutofit fontScale="77500" lnSpcReduction="20000"/>
          </a:bodyPr>
          <a:lstStyle/>
          <a:p>
            <a:pPr marL="0" indent="0">
              <a:buNone/>
            </a:pPr>
            <a:r>
              <a:rPr lang="en-US" dirty="0"/>
              <a:t>Solar and wind power now account for more than 65% of power generation capacity additions in the US. </a:t>
            </a:r>
          </a:p>
          <a:p>
            <a:pPr marL="0" indent="0">
              <a:buNone/>
            </a:pPr>
            <a:r>
              <a:rPr lang="en-US" dirty="0"/>
              <a:t>California has the largest solar market in the U.S. and has been a longtime champion of solar because of California’s excellent solar resource and the many economic and environmental benefits it provides, including billions in local investment. </a:t>
            </a:r>
          </a:p>
          <a:p>
            <a:pPr marL="0" indent="0">
              <a:buNone/>
            </a:pPr>
            <a:r>
              <a:rPr lang="en-US" dirty="0"/>
              <a:t>Solar supplies more than 20 percent of California’s electricity today, but it must play a bigger role if the state is to reach climate and energy goals.</a:t>
            </a:r>
          </a:p>
        </p:txBody>
      </p:sp>
      <p:pic>
        <p:nvPicPr>
          <p:cNvPr id="3" name="Content Placeholder 2">
            <a:extLst>
              <a:ext uri="{FF2B5EF4-FFF2-40B4-BE49-F238E27FC236}">
                <a16:creationId xmlns:a16="http://schemas.microsoft.com/office/drawing/2014/main" id="{EB2B96AC-4341-4241-B0AA-8B1C1ADE16A8}"/>
              </a:ext>
            </a:extLst>
          </p:cNvPr>
          <p:cNvPicPr>
            <a:picLocks noGrp="1" noChangeAspect="1"/>
          </p:cNvPicPr>
          <p:nvPr>
            <p:ph sz="half" idx="2"/>
          </p:nvPr>
        </p:nvPicPr>
        <p:blipFill>
          <a:blip r:embed="rId2"/>
          <a:stretch>
            <a:fillRect/>
          </a:stretch>
        </p:blipFill>
        <p:spPr>
          <a:xfrm>
            <a:off x="4876546" y="1275937"/>
            <a:ext cx="6757924" cy="4705413"/>
          </a:xfrm>
          <a:prstGeom prst="rect">
            <a:avLst/>
          </a:prstGeom>
        </p:spPr>
      </p:pic>
    </p:spTree>
    <p:extLst>
      <p:ext uri="{BB962C8B-B14F-4D97-AF65-F5344CB8AC3E}">
        <p14:creationId xmlns:p14="http://schemas.microsoft.com/office/powerpoint/2010/main" val="94558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A56CE39B-E36E-4076-8930-69B36F629566}"/>
              </a:ext>
            </a:extLst>
          </p:cNvPr>
          <p:cNvPicPr>
            <a:picLocks noGrp="1" noChangeAspect="1"/>
          </p:cNvPicPr>
          <p:nvPr>
            <p:ph idx="4294967295"/>
          </p:nvPr>
        </p:nvPicPr>
        <p:blipFill rotWithShape="1">
          <a:blip r:embed="rId2"/>
          <a:srcRect l="17304" r="1654" b="1"/>
          <a:stretch/>
        </p:blipFill>
        <p:spPr>
          <a:xfrm>
            <a:off x="1006763" y="838733"/>
            <a:ext cx="10541769" cy="5180534"/>
          </a:xfrm>
          <a:prstGeom prst="rect">
            <a:avLst/>
          </a:prstGeom>
        </p:spPr>
      </p:pic>
    </p:spTree>
    <p:extLst>
      <p:ext uri="{BB962C8B-B14F-4D97-AF65-F5344CB8AC3E}">
        <p14:creationId xmlns:p14="http://schemas.microsoft.com/office/powerpoint/2010/main" val="6198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BB0EA9F-89BB-4546-BB3D-A147ADA72E6E}"/>
              </a:ext>
            </a:extLst>
          </p:cNvPr>
          <p:cNvPicPr>
            <a:picLocks noChangeAspect="1"/>
          </p:cNvPicPr>
          <p:nvPr/>
        </p:nvPicPr>
        <p:blipFill>
          <a:blip r:embed="rId2"/>
          <a:stretch>
            <a:fillRect/>
          </a:stretch>
        </p:blipFill>
        <p:spPr>
          <a:xfrm>
            <a:off x="2341142" y="643467"/>
            <a:ext cx="7509715" cy="5571066"/>
          </a:xfrm>
          <a:prstGeom prst="rect">
            <a:avLst/>
          </a:prstGeom>
        </p:spPr>
      </p:pic>
    </p:spTree>
    <p:extLst>
      <p:ext uri="{BB962C8B-B14F-4D97-AF65-F5344CB8AC3E}">
        <p14:creationId xmlns:p14="http://schemas.microsoft.com/office/powerpoint/2010/main" val="381351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92B0B9E-24C0-47D6-887A-4FBD1DEBF64D}"/>
              </a:ext>
            </a:extLst>
          </p:cNvPr>
          <p:cNvPicPr>
            <a:picLocks noChangeAspect="1"/>
          </p:cNvPicPr>
          <p:nvPr/>
        </p:nvPicPr>
        <p:blipFill>
          <a:blip r:embed="rId2"/>
          <a:stretch>
            <a:fillRect/>
          </a:stretch>
        </p:blipFill>
        <p:spPr>
          <a:xfrm>
            <a:off x="2052307" y="643467"/>
            <a:ext cx="8087385" cy="5571066"/>
          </a:xfrm>
          <a:prstGeom prst="rect">
            <a:avLst/>
          </a:prstGeom>
        </p:spPr>
      </p:pic>
    </p:spTree>
    <p:extLst>
      <p:ext uri="{BB962C8B-B14F-4D97-AF65-F5344CB8AC3E}">
        <p14:creationId xmlns:p14="http://schemas.microsoft.com/office/powerpoint/2010/main" val="890331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2458</Words>
  <Application>Microsoft Office PowerPoint</Application>
  <PresentationFormat>Widescreen</PresentationFormat>
  <Paragraphs>126</Paragraphs>
  <Slides>21</Slides>
  <Notes>11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21</vt:i4>
      </vt:variant>
    </vt:vector>
  </HeadingPairs>
  <TitlesOfParts>
    <vt:vector size="28" baseType="lpstr">
      <vt:lpstr>Arial</vt:lpstr>
      <vt:lpstr>Calibri</vt:lpstr>
      <vt:lpstr>Calibri Light</vt:lpstr>
      <vt:lpstr>Office Theme</vt:lpstr>
      <vt:lpstr>2_Office Theme</vt:lpstr>
      <vt:lpstr>3_Office Theme</vt:lpstr>
      <vt:lpstr>5_Office Theme</vt:lpstr>
      <vt:lpstr>Local Renewable Energy Transition Strategies</vt:lpstr>
      <vt:lpstr>Outline</vt:lpstr>
      <vt:lpstr>Global Renewable Transition </vt:lpstr>
      <vt:lpstr>Electricity Is Only 40% of Global Energy</vt:lpstr>
      <vt:lpstr>Solar Electrification Retrofits are Affordable in Northern California</vt:lpstr>
      <vt:lpstr>Solar Power in the US and California </vt:lpstr>
      <vt:lpstr>PowerPoint Presentation</vt:lpstr>
      <vt:lpstr>PowerPoint Presentation</vt:lpstr>
      <vt:lpstr>PowerPoint Presentation</vt:lpstr>
      <vt:lpstr>Local renewable decarbonization and resilience</vt:lpstr>
      <vt:lpstr>Renewable Energy Deployment Trade-offs</vt:lpstr>
      <vt:lpstr>Trends in US Solar PV Systems Cost</vt:lpstr>
      <vt:lpstr>Other Trends in Northern California Energy</vt:lpstr>
      <vt:lpstr>Valuing Local Renewable Energy Benefits*</vt:lpstr>
      <vt:lpstr>Local Electric Systems and Local Control </vt:lpstr>
      <vt:lpstr>Local Energy Collaboration Targets</vt:lpstr>
      <vt:lpstr>Strategies - 1</vt:lpstr>
      <vt:lpstr>Strategies - 2</vt:lpstr>
      <vt:lpstr>Implementation </vt:lpstr>
      <vt:lpstr>Recap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Renewable Energy Transition Strategies</dc:title>
  <dc:creator>gerry braun</dc:creator>
  <cp:lastModifiedBy>gerry braun</cp:lastModifiedBy>
  <cp:revision>4</cp:revision>
  <dcterms:created xsi:type="dcterms:W3CDTF">2021-01-20T22:55:20Z</dcterms:created>
  <dcterms:modified xsi:type="dcterms:W3CDTF">2021-02-18T23:41:06Z</dcterms:modified>
</cp:coreProperties>
</file>